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Rockwell" panose="02060603020205020403" pitchFamily="18" charset="0"/>
      <p:regular r:id="rId23"/>
      <p:bold r:id="rId24"/>
      <p:italic r:id="rId25"/>
      <p:boldItalic r:id="rId26"/>
    </p:embeddedFont>
    <p:embeddedFont>
      <p:font typeface="Sarabun" panose="020B0502040204020203" charset="-34"/>
      <p:regular r:id="rId27"/>
      <p:bold r:id="rId28"/>
      <p:italic r:id="rId29"/>
      <p:boldItalic r:id="rId30"/>
    </p:embeddedFont>
    <p:embeddedFont>
      <p:font typeface="Angsana New" panose="02020603050405020304" pitchFamily="18" charset="-34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JasmineUPC" panose="02020603050405020304" pitchFamily="18" charset="-34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mzQf8Xu78BtyFFVcsNpWrPks5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9A3950-9AEA-4429-9D5F-2E395706CE94}">
  <a:tblStyle styleId="{D99A3950-9AEA-4429-9D5F-2E395706CE94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35A2D90-AF69-4AC7-A685-3D4C35836978}" styleName="Table_1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763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694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251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649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584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249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984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729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295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229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9456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34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811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17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39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89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Character ไม่ต้องนักบวช หรือ อรหันต์</a:t>
            </a:r>
            <a:endParaRPr/>
          </a:p>
        </p:txBody>
      </p:sp>
      <p:sp>
        <p:nvSpPr>
          <p:cNvPr id="194" name="Google Shape;19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270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91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นำเอา Requirements พื้นฐานทั้งหมดที่มูลนิธิฯ กำหนดตัวชี้วัดครูทุกคนมาใส่</a:t>
            </a:r>
            <a:endParaRPr/>
          </a:p>
        </p:txBody>
      </p:sp>
      <p:sp>
        <p:nvSpPr>
          <p:cNvPr id="212" name="Google Shape;21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492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908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59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3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3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3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9" name="Google Shape;29;p23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3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3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25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7" name="Google Shape;47;p2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29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2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86" name="Google Shape;86;p30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3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3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sz="54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4" name="Google Shape;14;p21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2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579" y="331746"/>
            <a:ext cx="11045656" cy="619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"/>
          <p:cNvSpPr txBox="1"/>
          <p:nvPr/>
        </p:nvSpPr>
        <p:spPr>
          <a:xfrm>
            <a:off x="178677" y="524942"/>
            <a:ext cx="11834646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rgbClr val="453D2B"/>
              </a:buClr>
              <a:buSzPts val="4000"/>
              <a:buFont typeface="Rockwell"/>
              <a:buAutoNum type="arabicPeriod"/>
            </a:pPr>
            <a:r>
              <a:rPr lang="en-US" sz="4000" dirty="0" err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นำรหัสไปสร้างหลักสูตร</a:t>
            </a:r>
            <a:endParaRPr sz="4000" dirty="0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Rockwell"/>
              <a:buAutoNum type="arabicPeriod"/>
            </a:pPr>
            <a:r>
              <a:rPr lang="en-US" sz="4800" b="1" u="sng" dirty="0" err="1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แ</a:t>
            </a:r>
            <a:r>
              <a:rPr lang="en-US" sz="4400" b="1" u="sng" dirty="0" err="1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นวตั้ง</a:t>
            </a:r>
            <a:r>
              <a:rPr lang="en-US" sz="4400" b="1" u="sng" dirty="0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3600" dirty="0" err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จัด</a:t>
            </a:r>
            <a:r>
              <a:rPr lang="en-US" sz="3600" dirty="0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Methodology </a:t>
            </a:r>
            <a:r>
              <a:rPr lang="en-US" sz="3600" dirty="0" err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มุ่งเป้าลงลึกถึง</a:t>
            </a:r>
            <a:r>
              <a:rPr lang="en-US" sz="3600" dirty="0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 Competency (</a:t>
            </a:r>
            <a:r>
              <a:rPr lang="en-US" sz="3600" dirty="0" err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Cp</a:t>
            </a:r>
            <a:r>
              <a:rPr lang="en-US" sz="3600" dirty="0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)</a:t>
            </a:r>
            <a:endParaRPr dirty="0"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Rockwell"/>
              <a:buAutoNum type="arabicPeriod"/>
            </a:pPr>
            <a:r>
              <a:rPr lang="en-US" sz="4400" b="1" u="sng" dirty="0" err="1">
                <a:solidFill>
                  <a:srgbClr val="0070C0"/>
                </a:solidFill>
                <a:latin typeface="Rockwell"/>
                <a:ea typeface="Rockwell"/>
                <a:cs typeface="Rockwell"/>
                <a:sym typeface="Rockwell"/>
              </a:rPr>
              <a:t>แนวนอน</a:t>
            </a:r>
            <a:r>
              <a:rPr lang="en-US" sz="4400" b="1" u="sng" dirty="0">
                <a:solidFill>
                  <a:srgbClr val="0070C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4000" dirty="0" err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จัด</a:t>
            </a:r>
            <a:r>
              <a:rPr lang="en-US" sz="4000" dirty="0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Methodology </a:t>
            </a:r>
            <a:r>
              <a:rPr lang="en-US" sz="4000" dirty="0" err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ไปให้ถึง</a:t>
            </a:r>
            <a:r>
              <a:rPr lang="en-US" sz="4000" dirty="0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(T)  Technical Skill </a:t>
            </a:r>
            <a:r>
              <a:rPr lang="en-US" sz="4000" dirty="0" err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ตาม</a:t>
            </a:r>
            <a:r>
              <a:rPr lang="en-US" sz="4000" dirty="0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JS</a:t>
            </a:r>
            <a:endParaRPr sz="4000" dirty="0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178677" y="115610"/>
            <a:ext cx="11908220" cy="6600498"/>
          </a:xfrm>
          <a:prstGeom prst="frame">
            <a:avLst>
              <a:gd name="adj1" fmla="val 912"/>
            </a:avLst>
          </a:prstGeom>
          <a:noFill/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2F14C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6219541" y="140221"/>
            <a:ext cx="4970583" cy="76944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D34817"/>
                </a:solidFill>
                <a:latin typeface="Rockwell"/>
                <a:ea typeface="Rockwell"/>
                <a:cs typeface="Rockwell"/>
                <a:sym typeface="Rockwell"/>
              </a:rPr>
              <a:t>ขั้นตอน</a:t>
            </a:r>
            <a:r>
              <a:rPr lang="en-US" sz="4400" b="1" dirty="0">
                <a:solidFill>
                  <a:srgbClr val="D34817"/>
                </a:solidFill>
                <a:latin typeface="Rockwell"/>
                <a:ea typeface="Rockwell"/>
                <a:cs typeface="Rockwell"/>
                <a:sym typeface="Rockwell"/>
              </a:rPr>
              <a:t> Implement</a:t>
            </a:r>
            <a:r>
              <a:rPr lang="en-US" sz="4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​</a:t>
            </a:r>
            <a:endParaRPr dirty="0"/>
          </a:p>
        </p:txBody>
      </p:sp>
      <p:graphicFrame>
        <p:nvGraphicFramePr>
          <p:cNvPr id="251" name="Google Shape;251;p10"/>
          <p:cNvGraphicFramePr/>
          <p:nvPr>
            <p:extLst>
              <p:ext uri="{D42A27DB-BD31-4B8C-83A1-F6EECF244321}">
                <p14:modId xmlns:p14="http://schemas.microsoft.com/office/powerpoint/2010/main" val="2853088648"/>
              </p:ext>
            </p:extLst>
          </p:nvPr>
        </p:nvGraphicFramePr>
        <p:xfrm>
          <a:off x="0" y="4464538"/>
          <a:ext cx="11878491" cy="2359056"/>
        </p:xfrm>
        <a:graphic>
          <a:graphicData uri="http://schemas.openxmlformats.org/drawingml/2006/table">
            <a:tbl>
              <a:tblPr firstRow="1" bandRow="1">
                <a:noFill/>
                <a:tableStyleId>{D99A3950-9AEA-4429-9D5F-2E395706CE94}</a:tableStyleId>
              </a:tblPr>
              <a:tblGrid>
                <a:gridCol w="5051129"/>
                <a:gridCol w="3531027"/>
                <a:gridCol w="3296335"/>
              </a:tblGrid>
              <a:tr h="73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</a:rPr>
                        <a:t>Character? </a:t>
                      </a:r>
                      <a:r>
                        <a:rPr lang="en-US" sz="3600" b="0" u="none" strike="noStrike" cap="none" dirty="0" err="1">
                          <a:solidFill>
                            <a:schemeClr val="dk1"/>
                          </a:solidFill>
                        </a:rPr>
                        <a:t>นิสัย</a:t>
                      </a:r>
                      <a:endParaRPr sz="36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C(B)01พื้นฐาน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57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</a:rPr>
                        <a:t>Knowledge? </a:t>
                      </a:r>
                      <a:r>
                        <a:rPr lang="en-US" sz="3600" b="0" u="none" strike="noStrike" cap="none" dirty="0" err="1" smtClean="0">
                          <a:solidFill>
                            <a:schemeClr val="dk1"/>
                          </a:solidFill>
                          <a:latin typeface="JasmineUPC"/>
                          <a:ea typeface="JasmineUPC"/>
                          <a:cs typeface="JasmineUPC"/>
                          <a:sym typeface="JasmineUPC"/>
                        </a:rPr>
                        <a:t>ควา</a:t>
                      </a:r>
                      <a:r>
                        <a:rPr lang="th-TH" sz="3600" b="0" u="none" strike="noStrike" cap="none" dirty="0" err="1" smtClean="0">
                          <a:solidFill>
                            <a:schemeClr val="dk1"/>
                          </a:solidFill>
                          <a:latin typeface="JasmineUPC"/>
                          <a:ea typeface="JasmineUPC"/>
                          <a:cs typeface="JasmineUPC"/>
                          <a:sym typeface="JasmineUPC"/>
                        </a:rPr>
                        <a:t>มรู้</a:t>
                      </a:r>
                      <a:endParaRPr sz="3600" b="0" u="none" strike="noStrike" cap="none" dirty="0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K(B)01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 dirty="0">
                          <a:solidFill>
                            <a:srgbClr val="0070C0"/>
                          </a:solidFill>
                        </a:rPr>
                        <a:t>K(T)01</a:t>
                      </a:r>
                      <a:endParaRPr sz="3600" b="0" u="sng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57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Competency ทักษะ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rgbClr val="C00000"/>
                          </a:solidFill>
                        </a:rPr>
                        <a:t>CP(B)01</a:t>
                      </a:r>
                      <a:endParaRPr sz="3600" b="0" u="sng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 dirty="0">
                          <a:solidFill>
                            <a:srgbClr val="0070C0"/>
                          </a:solidFill>
                        </a:rPr>
                        <a:t>CP(T)01</a:t>
                      </a:r>
                      <a:endParaRPr sz="3600" b="0" u="sng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cxnSp>
        <p:nvCxnSpPr>
          <p:cNvPr id="252" name="Google Shape;252;p10"/>
          <p:cNvCxnSpPr/>
          <p:nvPr/>
        </p:nvCxnSpPr>
        <p:spPr>
          <a:xfrm>
            <a:off x="7068065" y="5037070"/>
            <a:ext cx="0" cy="918887"/>
          </a:xfrm>
          <a:prstGeom prst="straightConnector1">
            <a:avLst/>
          </a:prstGeom>
          <a:noFill/>
          <a:ln w="793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3" name="Google Shape;253;p10"/>
          <p:cNvCxnSpPr/>
          <p:nvPr/>
        </p:nvCxnSpPr>
        <p:spPr>
          <a:xfrm>
            <a:off x="8303741" y="5531709"/>
            <a:ext cx="802184" cy="0"/>
          </a:xfrm>
          <a:prstGeom prst="straightConnector1">
            <a:avLst/>
          </a:prstGeom>
          <a:noFill/>
          <a:ln w="793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4" name="Google Shape;254;p10"/>
          <p:cNvCxnSpPr/>
          <p:nvPr/>
        </p:nvCxnSpPr>
        <p:spPr>
          <a:xfrm>
            <a:off x="8303741" y="6153665"/>
            <a:ext cx="802184" cy="0"/>
          </a:xfrm>
          <a:prstGeom prst="straightConnector1">
            <a:avLst/>
          </a:prstGeom>
          <a:noFill/>
          <a:ln w="79375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1" descr="Download Senior Consultant - Hr Consulting Png - Full Size PNG Image -  PNGk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16" y="276044"/>
            <a:ext cx="3535118" cy="353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 descr="รับทำเงินเดือน ดูแลงาน HR ครบวงจร - OneDee for Enterpri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25350"/>
            <a:ext cx="3709358" cy="23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" descr="Tab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135" t="3522" r="830" b="1261"/>
          <a:stretch/>
        </p:blipFill>
        <p:spPr>
          <a:xfrm>
            <a:off x="3813108" y="0"/>
            <a:ext cx="7470244" cy="67283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11"/>
          <p:cNvCxnSpPr/>
          <p:nvPr/>
        </p:nvCxnSpPr>
        <p:spPr>
          <a:xfrm>
            <a:off x="8077588" y="2723093"/>
            <a:ext cx="1927654" cy="0"/>
          </a:xfrm>
          <a:prstGeom prst="straightConnector1">
            <a:avLst/>
          </a:prstGeom>
          <a:noFill/>
          <a:ln w="7937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3" name="Google Shape;263;p11"/>
          <p:cNvSpPr/>
          <p:nvPr/>
        </p:nvSpPr>
        <p:spPr>
          <a:xfrm>
            <a:off x="10147230" y="207033"/>
            <a:ext cx="1182130" cy="6650967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64" name="Google Shape;264;p11" descr="Reclutamiento for Android - APK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594" y="3364184"/>
            <a:ext cx="1282820" cy="1282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>
            <a:spLocks noGrp="1"/>
          </p:cNvSpPr>
          <p:nvPr>
            <p:ph type="title"/>
          </p:nvPr>
        </p:nvSpPr>
        <p:spPr>
          <a:xfrm>
            <a:off x="235132" y="346699"/>
            <a:ext cx="12288369" cy="69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None/>
            </a:pPr>
            <a:r>
              <a:rPr lang="en-US" sz="4000" dirty="0" err="1"/>
              <a:t>การจัด</a:t>
            </a:r>
            <a:r>
              <a:rPr lang="en-US" sz="4000" dirty="0"/>
              <a:t> METHODOLOGY </a:t>
            </a:r>
            <a:r>
              <a:rPr lang="en-US" sz="4000" dirty="0" err="1"/>
              <a:t>ให้บรรลุ</a:t>
            </a:r>
            <a:r>
              <a:rPr lang="en-US" sz="4000" dirty="0"/>
              <a:t> JOB SPECS (CKC</a:t>
            </a:r>
            <a:r>
              <a:rPr lang="en-US" sz="2000" dirty="0"/>
              <a:t>P</a:t>
            </a:r>
            <a:r>
              <a:rPr lang="en-US" sz="4000" dirty="0"/>
              <a:t>)</a:t>
            </a:r>
            <a:endParaRPr sz="4000" dirty="0"/>
          </a:p>
        </p:txBody>
      </p:sp>
      <p:graphicFrame>
        <p:nvGraphicFramePr>
          <p:cNvPr id="270" name="Google Shape;270;p12"/>
          <p:cNvGraphicFramePr/>
          <p:nvPr/>
        </p:nvGraphicFramePr>
        <p:xfrm>
          <a:off x="4" y="1181820"/>
          <a:ext cx="12191975" cy="5285070"/>
        </p:xfrm>
        <a:graphic>
          <a:graphicData uri="http://schemas.openxmlformats.org/drawingml/2006/table">
            <a:tbl>
              <a:tblPr>
                <a:noFill/>
                <a:tableStyleId>{135A2D90-AF69-4AC7-A685-3D4C35836978}</a:tableStyleId>
              </a:tblPr>
              <a:tblGrid>
                <a:gridCol w="356750"/>
                <a:gridCol w="2337025"/>
                <a:gridCol w="784550"/>
                <a:gridCol w="728525"/>
                <a:gridCol w="699675"/>
                <a:gridCol w="594725"/>
                <a:gridCol w="463550"/>
                <a:gridCol w="393575"/>
                <a:gridCol w="516025"/>
                <a:gridCol w="533500"/>
                <a:gridCol w="501825"/>
                <a:gridCol w="518200"/>
                <a:gridCol w="506150"/>
                <a:gridCol w="542300"/>
                <a:gridCol w="385650"/>
                <a:gridCol w="385650"/>
                <a:gridCol w="385650"/>
                <a:gridCol w="385650"/>
                <a:gridCol w="385650"/>
                <a:gridCol w="787350"/>
              </a:tblGrid>
              <a:tr h="22390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ที่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CKC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Code of Requirements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กระบวนการ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727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Code of Character </a:t>
                      </a:r>
                      <a:br>
                        <a:rPr lang="en-US" sz="800" u="none" strike="noStrike" cap="none"/>
                      </a:br>
                      <a:r>
                        <a:rPr lang="en-US" sz="800" u="none" strike="noStrike" cap="none"/>
                        <a:t>requirements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Code of knowledge </a:t>
                      </a:r>
                      <a:br>
                        <a:rPr lang="en-US" sz="800" u="none" strike="noStrike" cap="none"/>
                      </a:br>
                      <a:r>
                        <a:rPr lang="en-US" sz="800" u="none" strike="noStrike" cap="none"/>
                        <a:t>requirements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Code of competency</a:t>
                      </a:r>
                      <a:br>
                        <a:rPr lang="en-US" sz="800" u="none" strike="noStrike" cap="none"/>
                      </a:br>
                      <a:r>
                        <a:rPr lang="en-US" sz="800" u="none" strike="noStrike" cap="none"/>
                        <a:t> requirements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Pre-test </a:t>
                      </a:r>
                      <a:br>
                        <a:rPr lang="en-US" sz="800" u="none" strike="noStrike" cap="none"/>
                      </a:br>
                      <a:r>
                        <a:rPr lang="en-US" sz="800" u="none" strike="noStrike" cap="none"/>
                        <a:t>(โดยส่วนกลาง)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รูปแบบ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คุณลักษณะวิทยากร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POST-test </a:t>
                      </a:r>
                      <a:br>
                        <a:rPr lang="en-US" sz="800" u="none" strike="noStrike" cap="none"/>
                      </a:br>
                      <a:r>
                        <a:rPr lang="en-US" sz="1050" u="none" strike="noStrike" cap="none"/>
                        <a:t>(โดยส่วนกลาง)</a:t>
                      </a:r>
                      <a:endParaRPr sz="105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3887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In-house /on the job (KM, PLC)</a:t>
                      </a:r>
                      <a:endParaRPr sz="7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Shot Couse/Workshop</a:t>
                      </a:r>
                      <a:endParaRPr sz="7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ชื่อวิทยากร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C(B)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K(B)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K(T)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Cp(B)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Cp(T)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46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On-site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Online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On-site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Online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จากภายนอก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บุคลากรภายใน </a:t>
                      </a:r>
                      <a:r>
                        <a:rPr lang="en-US" sz="900" u="none" strike="noStrike" cap="none"/>
                        <a:t>(</a:t>
                      </a:r>
                      <a:r>
                        <a:rPr lang="en-US" sz="700" u="none" strike="noStrike" cap="none"/>
                        <a:t>KM, PLC)</a:t>
                      </a:r>
                      <a:endParaRPr sz="7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90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ความรู้เกี่ยวกับจรรยาบรรณวิชาชีพครู 5 ด้าน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C(B) 01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334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สามารถปฏิบัติตนตามกรอบมาตรฐานจรรยาบรรณวิชาชีพครู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Cp(B)01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334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ความรู้เกี่ยวกับประวัติและจิตตารมณ์ของนักบุญหลุยส์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C(B) 02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371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สามารถปฏิบัติตนในการปฏิบัติหน้าที่ที่รับผิดชอบตามแนวทางวิถีจิตนักบุญหลุยส์ 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Cp(B)02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211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ความเสียสละเพื่อผู้อื่น (จิตตารมณ์ นักบุญหลุยส์)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C(B) 03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40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สามารถปฏิบัติงานในหน้าที่และนอกเหนือจากหน้าที่เพื่อมุ่งประโยชน์ส่วนรวม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Cp(B)03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334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7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ความจงรักภักดีต่อ คณะภราดา องค์กร โรงเรียน และมูลนิธิฯ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K(B)01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40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8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สามารถกำหนดเป้าหมายการพัฒนางาน และปฏิบัติงานตามเป้าหมายที่ตั้งไว้จนบรรลุผลสำเร็จ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Cp(B)04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20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9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ความรู้เกี่ยวกับข้อมูลสารสนเทศของโรงเรียน</a:t>
                      </a:r>
                      <a:endParaRPr sz="1400" b="0" i="0" u="none" strike="noStrike" cap="none">
                        <a:solidFill>
                          <a:srgbClr val="00206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K(B)02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  <a:tr h="422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10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สามารถใช้ข้อมูลสารสนเทศของโรงเรียนเพื่อการบริหารจัดการและปฏิบัติงาน</a:t>
                      </a:r>
                      <a:endParaRPr sz="1400" b="0" i="0" u="none" strike="noStrike" cap="none">
                        <a:solidFill>
                          <a:srgbClr val="00206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/>
                        <a:t>Cp(B)05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 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5350" marR="5350" marT="535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3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68478"/>
          <a:stretch/>
        </p:blipFill>
        <p:spPr>
          <a:xfrm>
            <a:off x="223451" y="4807808"/>
            <a:ext cx="1667134" cy="178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3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9013"/>
          <a:stretch/>
        </p:blipFill>
        <p:spPr>
          <a:xfrm>
            <a:off x="2141842" y="4807808"/>
            <a:ext cx="3192162" cy="151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3" descr="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7859" y="2306534"/>
            <a:ext cx="9798909" cy="217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 descr="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76237" y="136772"/>
            <a:ext cx="1103869" cy="1844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13"/>
          <p:cNvCxnSpPr/>
          <p:nvPr/>
        </p:nvCxnSpPr>
        <p:spPr>
          <a:xfrm>
            <a:off x="1668162" y="5699554"/>
            <a:ext cx="473680" cy="0"/>
          </a:xfrm>
          <a:prstGeom prst="straightConnector1">
            <a:avLst/>
          </a:prstGeom>
          <a:noFill/>
          <a:ln w="1016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0" name="Google Shape;280;p13"/>
          <p:cNvCxnSpPr/>
          <p:nvPr/>
        </p:nvCxnSpPr>
        <p:spPr>
          <a:xfrm rot="10800000">
            <a:off x="3562863" y="4408624"/>
            <a:ext cx="0" cy="403654"/>
          </a:xfrm>
          <a:prstGeom prst="straightConnector1">
            <a:avLst/>
          </a:prstGeom>
          <a:noFill/>
          <a:ln w="1016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1" name="Google Shape;281;p13"/>
          <p:cNvCxnSpPr/>
          <p:nvPr/>
        </p:nvCxnSpPr>
        <p:spPr>
          <a:xfrm rot="10800000">
            <a:off x="11228171" y="1902880"/>
            <a:ext cx="0" cy="403654"/>
          </a:xfrm>
          <a:prstGeom prst="straightConnector1">
            <a:avLst/>
          </a:prstGeom>
          <a:noFill/>
          <a:ln w="1016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2" name="Google Shape;282;p13"/>
          <p:cNvSpPr/>
          <p:nvPr/>
        </p:nvSpPr>
        <p:spPr>
          <a:xfrm>
            <a:off x="10307591" y="372321"/>
            <a:ext cx="1841158" cy="1125490"/>
          </a:xfrm>
          <a:prstGeom prst="donut">
            <a:avLst>
              <a:gd name="adj" fmla="val 5201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5072444" y="1981492"/>
            <a:ext cx="3886185" cy="1046878"/>
          </a:xfrm>
          <a:prstGeom prst="donut">
            <a:avLst>
              <a:gd name="adj" fmla="val 5201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2765854" y="4720282"/>
            <a:ext cx="1841158" cy="571208"/>
          </a:xfrm>
          <a:prstGeom prst="donut">
            <a:avLst>
              <a:gd name="adj" fmla="val 5201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223450" y="5343994"/>
            <a:ext cx="1617707" cy="649033"/>
          </a:xfrm>
          <a:prstGeom prst="donut">
            <a:avLst>
              <a:gd name="adj" fmla="val 5201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3562863" y="3028370"/>
            <a:ext cx="4135396" cy="1454396"/>
          </a:xfrm>
          <a:prstGeom prst="wave">
            <a:avLst>
              <a:gd name="adj1" fmla="val 12500"/>
              <a:gd name="adj2" fmla="val 0"/>
            </a:avLst>
          </a:prstGeom>
          <a:blipFill rotWithShape="1">
            <a:blip r:embed="rId6">
              <a:alphaModFix amt="39000"/>
            </a:blip>
            <a:tile tx="0" ty="0" sx="100000" sy="100000" flip="none" algn="tl"/>
          </a:blip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10584597" y="331934"/>
            <a:ext cx="1195506" cy="1245904"/>
          </a:xfrm>
          <a:prstGeom prst="wave">
            <a:avLst>
              <a:gd name="adj1" fmla="val 12500"/>
              <a:gd name="adj2" fmla="val 0"/>
            </a:avLst>
          </a:prstGeom>
          <a:blipFill rotWithShape="1">
            <a:blip r:embed="rId6">
              <a:alphaModFix amt="39000"/>
            </a:blip>
            <a:tile tx="0" ty="0" sx="100000" sy="100000" flip="none" algn="tl"/>
          </a:blip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472656" y="136772"/>
            <a:ext cx="1195506" cy="1245904"/>
          </a:xfrm>
          <a:prstGeom prst="wave">
            <a:avLst>
              <a:gd name="adj1" fmla="val 12500"/>
              <a:gd name="adj2" fmla="val 0"/>
            </a:avLst>
          </a:prstGeom>
          <a:blipFill rotWithShape="1">
            <a:blip r:embed="rId6">
              <a:alphaModFix amt="39000"/>
            </a:blip>
            <a:tile tx="0" ty="0" sx="100000" sy="100000" flip="none" algn="tl"/>
          </a:blip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9" name="Google Shape;289;p13"/>
          <p:cNvSpPr txBox="1"/>
          <p:nvPr/>
        </p:nvSpPr>
        <p:spPr>
          <a:xfrm>
            <a:off x="1759802" y="597712"/>
            <a:ext cx="33634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= ส่งผลต่อการประเมินผลงาน/รางวัลบุคลากร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174620" y="1058008"/>
            <a:ext cx="11842762" cy="5816977"/>
          </a:xfrm>
          <a:prstGeom prst="rect">
            <a:avLst/>
          </a:prstGeom>
          <a:solidFill>
            <a:srgbClr val="E8E6E6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dirty="0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    (</a:t>
            </a:r>
            <a:r>
              <a:rPr lang="en-US" sz="13800" b="1" dirty="0">
                <a:solidFill>
                  <a:srgbClr val="A5A5A5"/>
                </a:solidFill>
                <a:latin typeface="Angsana New"/>
                <a:ea typeface="Angsana New"/>
                <a:cs typeface="Angsana New"/>
                <a:sym typeface="Angsana New"/>
              </a:rPr>
              <a:t>B</a:t>
            </a:r>
            <a:r>
              <a:rPr lang="en-US" sz="13800" b="1" dirty="0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) </a:t>
            </a:r>
            <a:r>
              <a:rPr lang="en-US" sz="4800" b="1" dirty="0" err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เน้นจัดรวม</a:t>
            </a:r>
            <a:r>
              <a:rPr lang="en-US" sz="4800" b="1" dirty="0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/</a:t>
            </a:r>
            <a:r>
              <a:rPr lang="en-US" sz="4800" b="1" dirty="0" err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แยกได้</a:t>
            </a:r>
            <a:r>
              <a:rPr lang="en-US" sz="4800" b="1" dirty="0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4800" b="1" dirty="0" err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แต่ส่งผลประเมิน</a:t>
            </a:r>
            <a:endParaRPr sz="4800" b="1" dirty="0">
              <a:solidFill>
                <a:srgbClr val="453D2B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453D2B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           </a:t>
            </a:r>
            <a:r>
              <a:rPr lang="en-US" sz="13800" b="1" dirty="0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(</a:t>
            </a:r>
            <a:r>
              <a:rPr lang="en-US" sz="13800" b="1" dirty="0">
                <a:solidFill>
                  <a:srgbClr val="C00000"/>
                </a:solidFill>
                <a:latin typeface="Angsana New"/>
                <a:ea typeface="Angsana New"/>
                <a:cs typeface="Angsana New"/>
                <a:sym typeface="Angsana New"/>
              </a:rPr>
              <a:t>T</a:t>
            </a:r>
            <a:r>
              <a:rPr lang="en-US" sz="13800" b="1" dirty="0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) </a:t>
            </a:r>
            <a:r>
              <a:rPr lang="en-US" sz="4800" b="1" dirty="0" err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เน้นจัดแยกเฉพาะทาง</a:t>
            </a:r>
            <a:r>
              <a:rPr lang="en-US" sz="4800" b="1" dirty="0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/</a:t>
            </a:r>
            <a:r>
              <a:rPr lang="en-US" sz="4800" b="1" dirty="0" err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รวมได้</a:t>
            </a:r>
            <a:r>
              <a:rPr lang="en-US" sz="4800" b="1" dirty="0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 </a:t>
            </a:r>
            <a:r>
              <a:rPr lang="en-US" sz="4800" b="1" dirty="0" err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และส่งผลประเมิน</a:t>
            </a:r>
            <a:endParaRPr sz="4800" b="1" dirty="0">
              <a:solidFill>
                <a:srgbClr val="453D2B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     </a:t>
            </a:r>
            <a:endParaRPr sz="4800" b="1" dirty="0">
              <a:solidFill>
                <a:srgbClr val="453D2B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pic>
        <p:nvPicPr>
          <p:cNvPr id="295" name="Google Shape;295;p14" descr="ห้องประชุม ด้วยสีเติมแบบทึบ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972" y="2680815"/>
            <a:ext cx="2116015" cy="211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4" descr="ลูกศรบั้ง ด้วยสีเติมแบบทึบ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19" y="1981338"/>
            <a:ext cx="826477" cy="69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4" descr="ลูกศรบั้ง ด้วยสีเติมแบบทึบ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19" y="4827286"/>
            <a:ext cx="826477" cy="69947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4"/>
          <p:cNvSpPr txBox="1"/>
          <p:nvPr/>
        </p:nvSpPr>
        <p:spPr>
          <a:xfrm>
            <a:off x="174619" y="196873"/>
            <a:ext cx="11756572" cy="104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ถอดตัว</a:t>
            </a:r>
            <a:r>
              <a:rPr lang="en-US" sz="4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(</a:t>
            </a:r>
            <a:r>
              <a:rPr lang="en-US" sz="4400" dirty="0">
                <a:solidFill>
                  <a:srgbClr val="A5A5A5"/>
                </a:solidFill>
                <a:latin typeface="Rockwell"/>
                <a:ea typeface="Rockwell"/>
                <a:cs typeface="Rockwell"/>
                <a:sym typeface="Rockwell"/>
              </a:rPr>
              <a:t>B</a:t>
            </a:r>
            <a:r>
              <a:rPr lang="en-US" sz="4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) </a:t>
            </a:r>
            <a:r>
              <a:rPr lang="en-US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และ</a:t>
            </a:r>
            <a:r>
              <a:rPr lang="en-US" sz="4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ตัว</a:t>
            </a:r>
            <a:r>
              <a:rPr lang="en-US" sz="4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(</a:t>
            </a:r>
            <a:r>
              <a:rPr lang="en-US" sz="4400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</a:t>
            </a:r>
            <a:r>
              <a:rPr lang="en-US" sz="4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) </a:t>
            </a:r>
            <a:r>
              <a:rPr lang="en-US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ไปแยกรูปแบบ</a:t>
            </a:r>
            <a:r>
              <a:rPr lang="en-US" sz="4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Training </a:t>
            </a:r>
            <a:r>
              <a:rPr lang="en-US" sz="4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ได้</a:t>
            </a:r>
            <a:endParaRPr sz="44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9000"/>
          </a:blip>
          <a:tile tx="0" ty="0" sx="100000" sy="100000" flip="none" algn="tl"/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"/>
          <p:cNvSpPr txBox="1"/>
          <p:nvPr/>
        </p:nvSpPr>
        <p:spPr>
          <a:xfrm>
            <a:off x="2111721" y="-11336"/>
            <a:ext cx="8956874" cy="151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หลักการคัดเลือกวิทยากร</a:t>
            </a:r>
            <a:endParaRPr sz="6600" dirty="0">
              <a:solidFill>
                <a:srgbClr val="00206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5" name="Google Shape;305;p15"/>
          <p:cNvSpPr txBox="1"/>
          <p:nvPr/>
        </p:nvSpPr>
        <p:spPr>
          <a:xfrm>
            <a:off x="391884" y="1367244"/>
            <a:ext cx="11460481" cy="52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9144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Rockwell"/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มุ่งสร้างและใช้บุคลากรภายในที่มี</a:t>
            </a:r>
            <a:r>
              <a:rPr lang="en-US" sz="4000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CK </a:t>
            </a:r>
            <a:r>
              <a:rPr lang="en-US" sz="3600" dirty="0" err="1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Cp</a:t>
            </a:r>
            <a:r>
              <a:rPr lang="en-US" sz="3600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ในรหัสที่แตกต่างกัน</a:t>
            </a:r>
            <a:r>
              <a:rPr lang="en-US" sz="4000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มาประกอบการแลกเปลี่ยนเรียนรู้</a:t>
            </a:r>
            <a:r>
              <a:rPr lang="en-US" sz="4000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เกิดเป็น</a:t>
            </a:r>
            <a:r>
              <a:rPr lang="en-US" sz="4000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PLC</a:t>
            </a:r>
            <a:r>
              <a:rPr lang="en-US" sz="4000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ที่เป็นระบบและเป็นรูปธรรม</a:t>
            </a:r>
            <a:r>
              <a:rPr lang="en-US" sz="4000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ไม่ปนย้ำซ้ำซ้อนและไม่ย้อนระดับความรู้</a:t>
            </a:r>
            <a:r>
              <a:rPr lang="en-US" sz="4000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)</a:t>
            </a:r>
            <a:endParaRPr sz="4000" dirty="0">
              <a:solidFill>
                <a:srgbClr val="00206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914400" marR="0" lvl="0" indent="-9144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Rockwell"/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มุ่งหาผู้ผลักดันสู่ระดับสมรรถนะทั้งพื้นฐานและเฉพาะทาง</a:t>
            </a:r>
            <a:r>
              <a:rPr lang="en-US" sz="4000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Cp</a:t>
            </a:r>
            <a:r>
              <a:rPr lang="en-US" sz="3600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(B), CP (T) </a:t>
            </a:r>
            <a:r>
              <a:rPr lang="en-US" sz="2800" i="1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(</a:t>
            </a:r>
            <a:r>
              <a:rPr lang="en-US" sz="2800" i="1" dirty="0" err="1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ระดับชำนาญการเป็นระดับประเมินอยู่ด้านในรหัส</a:t>
            </a:r>
            <a:r>
              <a:rPr lang="en-US" sz="2800" i="1" dirty="0">
                <a:solidFill>
                  <a:srgbClr val="002060"/>
                </a:solidFill>
                <a:latin typeface="Rockwell"/>
                <a:ea typeface="Rockwell"/>
                <a:cs typeface="Rockwell"/>
                <a:sym typeface="Rockwell"/>
              </a:rPr>
              <a:t>)</a:t>
            </a:r>
            <a:endParaRPr sz="4000" i="1" dirty="0">
              <a:solidFill>
                <a:srgbClr val="00206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/>
          <p:nvPr/>
        </p:nvSpPr>
        <p:spPr>
          <a:xfrm>
            <a:off x="3619362" y="-189720"/>
            <a:ext cx="6656753" cy="227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ตัวอย่างตารางอบรม</a:t>
            </a:r>
            <a:r>
              <a:rPr lang="en-US" sz="5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6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SWIS</a:t>
            </a:r>
            <a:endParaRPr sz="66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11" name="Google Shape;311;p16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3922"/>
            <a:ext cx="12192000" cy="606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6"/>
          <p:cNvSpPr txBox="1"/>
          <p:nvPr/>
        </p:nvSpPr>
        <p:spPr>
          <a:xfrm>
            <a:off x="7023266" y="2809264"/>
            <a:ext cx="500720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ใช้เป็นเกณฑ์การคัดเลือก</a:t>
            </a:r>
            <a:endParaRPr sz="4000" i="1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(ทำได้แล้ว มีคลิปใน FAQ แล้ว)</a:t>
            </a:r>
            <a:endParaRPr sz="11500" i="1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313" name="Google Shape;313;p16"/>
          <p:cNvCxnSpPr/>
          <p:nvPr/>
        </p:nvCxnSpPr>
        <p:spPr>
          <a:xfrm rot="10800000">
            <a:off x="9852797" y="2199504"/>
            <a:ext cx="0" cy="679620"/>
          </a:xfrm>
          <a:prstGeom prst="straightConnector1">
            <a:avLst/>
          </a:prstGeom>
          <a:noFill/>
          <a:ln w="1016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/>
          <p:nvPr/>
        </p:nvSpPr>
        <p:spPr>
          <a:xfrm>
            <a:off x="3942814" y="207835"/>
            <a:ext cx="405271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ตัวอย่างตารางอบรม </a:t>
            </a:r>
            <a:endParaRPr sz="4400" b="1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319" name="Google Shape;319;p17"/>
          <p:cNvGraphicFramePr/>
          <p:nvPr/>
        </p:nvGraphicFramePr>
        <p:xfrm>
          <a:off x="86264" y="943570"/>
          <a:ext cx="12105775" cy="4499575"/>
        </p:xfrm>
        <a:graphic>
          <a:graphicData uri="http://schemas.openxmlformats.org/drawingml/2006/table">
            <a:tbl>
              <a:tblPr>
                <a:noFill/>
                <a:tableStyleId>{135A2D90-AF69-4AC7-A685-3D4C35836978}</a:tableStyleId>
              </a:tblPr>
              <a:tblGrid>
                <a:gridCol w="373775"/>
                <a:gridCol w="2668250"/>
                <a:gridCol w="334825"/>
                <a:gridCol w="327050"/>
                <a:gridCol w="334825"/>
                <a:gridCol w="327050"/>
                <a:gridCol w="319250"/>
                <a:gridCol w="342625"/>
                <a:gridCol w="1222525"/>
                <a:gridCol w="1269225"/>
                <a:gridCol w="1705300"/>
                <a:gridCol w="1495050"/>
                <a:gridCol w="1386025"/>
              </a:tblGrid>
              <a:tr h="232725">
                <a:tc gridSpan="1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/>
                        <a:t>ตารางอบรมพัฒนาศักยภาพ</a:t>
                      </a:r>
                      <a:r>
                        <a:rPr lang="en-US" sz="2000" b="1" u="none" strike="noStrike" cap="none"/>
                        <a:t> </a:t>
                      </a:r>
                      <a:r>
                        <a:rPr lang="en-US" sz="1800" b="1" u="none" strike="noStrike" cap="none"/>
                        <a:t>(</a:t>
                      </a:r>
                      <a:r>
                        <a:rPr lang="en-US" sz="1400" b="1" u="none" strike="noStrike" cap="none"/>
                        <a:t>JS</a:t>
                      </a:r>
                      <a:r>
                        <a:rPr lang="en-US" sz="1600" b="1" u="none" strike="noStrike" cap="none"/>
                        <a:t>) พื้นฐานของครู/บุคลากรโรงเรียนในเครือมูลนิธิเซนต์คาเบรียลแห่งประเทศไทย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0685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ที่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5" marR="6475" marT="647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หัวข้อ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ประเภท/ระดับ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วันที่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เวลา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โดย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สื่อประกอบการอบรม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ช่องทางอบรม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</a:tr>
              <a:tr h="20685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C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K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Cp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7195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(B)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(T)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(B)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(T)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(B)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/>
                        <a:t>(T)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9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1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การพัฒนาจิตวิญญาณความเป็นครูโรงเรียนในเครือฯ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239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2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การพัฒนาคุณภาพงานเทคโนโลยีสารสนเทศ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239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3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การพัฒนาประสิทธิภาพการสื่อสาร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L="9525" marR="9525" marT="9525" marB="0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239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4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การพัฒนาประสิทธิภาพการวางแผนงาน (</a:t>
                      </a:r>
                      <a:r>
                        <a:rPr lang="en-US" sz="1100" b="1" u="none" strike="noStrike" cap="none"/>
                        <a:t>PDCA)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525" marR="9525" marT="9525" marB="0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L="9525" marR="9525" marT="9525" marB="0" anchor="b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50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5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การพัฒนาคุณภาพการปฏิบัติงานตามมาตรฐานคุณภาพการจัดการศึกษา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/>
                        <a:t> 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475" marR="6475" marT="6475" marB="0" anchor="b"/>
                </a:tc>
              </a:tr>
              <a:tr h="21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6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การพัฒนาประสิทธิภาพงานวิจัย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50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7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การพัฒนาคุณภาพหลักสูตร/การจัดการเรียนการสอน/การวัดและประเมินผลการเรียนรู้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 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413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8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การพัฒนาประสิทธิภาพการบริหารจัดการชั้นเรียนด้วยหลักจิตวิทยา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33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9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การพัฒนาประสิทธิภาพการจัดการเรียนการสอนกลุ่มสาระฯ ภาษาไทย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>
                        <a:solidFill>
                          <a:srgbClr val="000000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>
                        <a:solidFill>
                          <a:srgbClr val="000000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  <a:tr h="40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10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การพัฒนาประสิทธิภาพการจัดการเรียนการสอนกลุ่มสาระฯ คณิตศาสตร์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▪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✔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/>
                        <a:t> </a:t>
                      </a:r>
                      <a:endParaRPr sz="1400" b="1" i="0" u="none" strike="noStrik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475" marR="6475" marT="6475" marB="0" anchor="b"/>
                </a:tc>
              </a:tr>
            </a:tbl>
          </a:graphicData>
        </a:graphic>
      </p:graphicFrame>
      <p:sp>
        <p:nvSpPr>
          <p:cNvPr id="320" name="Google Shape;320;p17"/>
          <p:cNvSpPr/>
          <p:nvPr/>
        </p:nvSpPr>
        <p:spPr>
          <a:xfrm>
            <a:off x="0" y="159442"/>
            <a:ext cx="12192000" cy="6051577"/>
          </a:xfrm>
          <a:prstGeom prst="frame">
            <a:avLst>
              <a:gd name="adj1" fmla="val 1630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/>
          <p:nvPr/>
        </p:nvSpPr>
        <p:spPr>
          <a:xfrm>
            <a:off x="566350" y="820507"/>
            <a:ext cx="11100487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ระเบียบและระบบการคัดเลือกบุคลากรร่วมเป็นวิทยากรสอน</a:t>
            </a:r>
            <a:endParaRPr sz="4000" b="1" u="sng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การปรับใช้</a:t>
            </a:r>
            <a:r>
              <a:rPr lang="en-US" sz="4000" b="1" u="sng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SWIS </a:t>
            </a:r>
            <a:r>
              <a:rPr lang="en-US" sz="4000" b="1" u="sng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ในหน่วยงาน</a:t>
            </a:r>
            <a:endParaRPr sz="4000" b="1" u="sng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1.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เป็นผู้ผ่านการอบรมใช้งาน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SWIS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จากส่วนกลาง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และมีความเข้าใจ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มีทักษะชัดเจนในการใช้ฟังก์ชัน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สามารถทำให้เป้าหมายของงานตามหน้าที่หลัก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(KRA)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บรรลุตามวัตถุประสงค์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2.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เป็นผู้ตอบคำถามและอธิบายการใช้งานไว้ชัดเจนในระบบ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FAQ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ของ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SWIS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และมีคลิปวีดีโอสอนการใช้งานที่ตรงตามมาตรฐานของคลิปสอน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ย่อยเนื้อหาเจาะได้ตรงประเด็น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เข้าใจง่าย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เวลากระชับ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)</a:t>
            </a:r>
            <a:endParaRPr dirty="0"/>
          </a:p>
        </p:txBody>
      </p:sp>
      <p:sp>
        <p:nvSpPr>
          <p:cNvPr id="326" name="Google Shape;326;p18"/>
          <p:cNvSpPr/>
          <p:nvPr/>
        </p:nvSpPr>
        <p:spPr>
          <a:xfrm>
            <a:off x="271848" y="159443"/>
            <a:ext cx="11689493" cy="5623519"/>
          </a:xfrm>
          <a:prstGeom prst="frame">
            <a:avLst>
              <a:gd name="adj1" fmla="val 1630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"/>
          <p:cNvSpPr txBox="1"/>
          <p:nvPr/>
        </p:nvSpPr>
        <p:spPr>
          <a:xfrm>
            <a:off x="513806" y="1410789"/>
            <a:ext cx="11678193" cy="393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SWIS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แบ่งเป็นสองระดับคือ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Function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พื้นฐานเช่น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Dashboard, E-office,  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ระบบสื่อสาร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ยื่นขอ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ฯลฯ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เป็นระดับ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K(B),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Cp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(B)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ของทุกคนทุกหน่วย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รวมถึงระบบที่สร้างขึ้น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เพื่อช่วยอำนวยความสะดวกงานพื้นฐานของแต่ละหน่วยงานด้วย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SWIS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ระดับ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Specific Function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ที่เป็น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K(T),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Cp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(T)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เฉพาะทางที่ต้องใช้ทักษะขั้นสูง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กว่าปกติด้านเทคโนฯ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ร่วมกับความสามารถเฉพาะทางในหน้าที่หลัก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เช่น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SWIS Admin, </a:t>
            </a:r>
            <a:endParaRPr sz="24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งานตัดต่อ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ควบคุม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สารสนเทศ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/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สื่อดิจิตอล</a:t>
            </a:r>
            <a:r>
              <a:rPr lang="en-US" sz="24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เป็นต้น</a:t>
            </a:r>
            <a:endParaRPr sz="24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0" y="349224"/>
            <a:ext cx="12192000" cy="5623519"/>
          </a:xfrm>
          <a:prstGeom prst="frame">
            <a:avLst>
              <a:gd name="adj1" fmla="val 1630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408339" y="314191"/>
            <a:ext cx="58695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แผนยุทธศาสตร์ ปี </a:t>
            </a:r>
            <a:r>
              <a:rPr lang="en-US" sz="1800" b="1" i="0" u="none" strike="noStrike" cap="none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2558 - 2564 </a:t>
            </a:r>
            <a:r>
              <a:rPr lang="en-US" sz="2400" b="1" i="0" u="none" strike="noStrike" cap="none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(มี </a:t>
            </a:r>
            <a:r>
              <a:rPr lang="en-US" sz="1800" b="1" i="0" u="none" strike="noStrike" cap="none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5</a:t>
            </a:r>
            <a:r>
              <a:rPr lang="en-US" sz="2400" b="1" i="0" u="none" strike="noStrike" cap="none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ยุทธศาสตร์)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437647" y="654215"/>
            <a:ext cx="62204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ยุทธศาสตร์ที่ </a:t>
            </a:r>
            <a:r>
              <a:rPr lang="en-US" sz="18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4</a:t>
            </a:r>
            <a:r>
              <a:rPr lang="en-US" sz="20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เร่งรัดการบริหารทรัพยากรมนุษย์โรงเรียนในเครือมูลนิธิฯ </a:t>
            </a:r>
            <a:endParaRPr sz="20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ให้เป็นระบบและมีประสิทธิภาพ </a:t>
            </a:r>
            <a:endParaRPr sz="20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31486" y="1643744"/>
            <a:ext cx="3880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แต่งตั้งกรรมการ HR มูลนิธิฯ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331485" y="2071692"/>
            <a:ext cx="71805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ประชุม ร่างกรอบ Spec ตามโครงสร้าง มติรับรอง เสนอ Ed.com</a:t>
            </a:r>
            <a:endParaRPr sz="24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95625" y="3219799"/>
            <a:ext cx="7386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สำรวจบุคลากรในเครือมูลนิธิฯ / จัดสัมมนา / สำรวจและรับรอง Spec </a:t>
            </a:r>
            <a:endParaRPr sz="18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ตามโครงสร้าง / กลับมาเสนอ Ed.com ขอทำร่างหลักสูตร</a:t>
            </a:r>
            <a:endParaRPr sz="24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195625" y="4949735"/>
            <a:ext cx="724262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จัดหมวดหมู่ Spec สร้างรหัสเนื้อหา (</a:t>
            </a:r>
            <a:r>
              <a:rPr lang="en-US" sz="18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0</a:t>
            </a:r>
            <a:r>
              <a:rPr lang="en-US" sz="23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28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1 2 3 </a:t>
            </a:r>
            <a:r>
              <a:rPr lang="en-US" sz="23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รหัส) เพื่อนำไปสร้างหลักสูตรอบรม ทดลองสร้างหลักสูตรจากรหัสเนื้อหา / นำเสนอ Ed.com อนุมัติ(และนำหลักสูตรที่มีอยู่มาบรรจุด้วย)</a:t>
            </a:r>
            <a:endParaRPr sz="23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7606602" y="2934593"/>
            <a:ext cx="447590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รายละเอียดและขั้นตอนการนำรหัสเนื้อหามาจัดหลักสูตร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8376387" y="3450631"/>
            <a:ext cx="3248390" cy="369332"/>
          </a:xfrm>
          <a:prstGeom prst="rect">
            <a:avLst/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ชื่อหน่วยงาน</a:t>
            </a:r>
            <a:r>
              <a:rPr lang="en-US" sz="1800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(KRA) &gt; Job Specs?</a:t>
            </a:r>
            <a:endParaRPr sz="1800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261499" y="59568"/>
            <a:ext cx="6957961" cy="1307195"/>
          </a:xfrm>
          <a:prstGeom prst="frame">
            <a:avLst>
              <a:gd name="adj1" fmla="val 0"/>
            </a:avLst>
          </a:prstGeom>
          <a:solidFill>
            <a:srgbClr val="FAD8CB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217538" y="1643744"/>
            <a:ext cx="7036115" cy="1279561"/>
          </a:xfrm>
          <a:prstGeom prst="frame">
            <a:avLst>
              <a:gd name="adj1" fmla="val 912"/>
            </a:avLst>
          </a:prstGeom>
          <a:solidFill>
            <a:srgbClr val="FAD8CB"/>
          </a:solidFill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217538" y="3219798"/>
            <a:ext cx="7128150" cy="1279561"/>
          </a:xfrm>
          <a:prstGeom prst="frame">
            <a:avLst>
              <a:gd name="adj1" fmla="val 912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222421" y="4862000"/>
            <a:ext cx="7184315" cy="1269792"/>
          </a:xfrm>
          <a:prstGeom prst="frame">
            <a:avLst>
              <a:gd name="adj1" fmla="val 912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7406737" y="2874424"/>
            <a:ext cx="4772482" cy="3535002"/>
          </a:xfrm>
          <a:prstGeom prst="frame">
            <a:avLst>
              <a:gd name="adj1" fmla="val 912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27" name="Google Shape;127;p2"/>
          <p:cNvCxnSpPr/>
          <p:nvPr/>
        </p:nvCxnSpPr>
        <p:spPr>
          <a:xfrm>
            <a:off x="3688626" y="1221674"/>
            <a:ext cx="6054" cy="491866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" name="Google Shape;128;p2"/>
          <p:cNvCxnSpPr/>
          <p:nvPr/>
        </p:nvCxnSpPr>
        <p:spPr>
          <a:xfrm>
            <a:off x="3688626" y="2802503"/>
            <a:ext cx="1" cy="430227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9" name="Google Shape;129;p2"/>
          <p:cNvCxnSpPr/>
          <p:nvPr/>
        </p:nvCxnSpPr>
        <p:spPr>
          <a:xfrm>
            <a:off x="3694680" y="4402627"/>
            <a:ext cx="0" cy="47859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130" name="Google Shape;130;p2"/>
          <p:cNvGraphicFramePr/>
          <p:nvPr/>
        </p:nvGraphicFramePr>
        <p:xfrm>
          <a:off x="7465351" y="4063750"/>
          <a:ext cx="4655250" cy="2343900"/>
        </p:xfrm>
        <a:graphic>
          <a:graphicData uri="http://schemas.openxmlformats.org/drawingml/2006/table">
            <a:tbl>
              <a:tblPr firstRow="1" bandRow="1">
                <a:noFill/>
                <a:tableStyleId>{D99A3950-9AEA-4429-9D5F-2E395706CE94}</a:tableStyleId>
              </a:tblPr>
              <a:tblGrid>
                <a:gridCol w="1979575"/>
                <a:gridCol w="1383825"/>
                <a:gridCol w="1291850"/>
              </a:tblGrid>
              <a:tr h="781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</a:rPr>
                        <a:t>Character? </a:t>
                      </a: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</a:rPr>
                        <a:t>นิสัย</a:t>
                      </a:r>
                      <a:endParaRPr sz="16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1" u="sng" strike="noStrike" cap="none">
                          <a:solidFill>
                            <a:schemeClr val="dk1"/>
                          </a:solidFill>
                        </a:rPr>
                        <a:t>C(B) พื้นฐาน</a:t>
                      </a:r>
                      <a:endParaRPr sz="16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</a:tr>
              <a:tr h="78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</a:rPr>
                        <a:t>Knowledge? </a:t>
                      </a: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JasmineUPC"/>
                          <a:ea typeface="JasmineUPC"/>
                          <a:cs typeface="JasmineUPC"/>
                          <a:sym typeface="JasmineUPC"/>
                        </a:rPr>
                        <a:t>ความร</a:t>
                      </a: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ู้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1" u="sng" strike="noStrike" cap="none">
                          <a:solidFill>
                            <a:schemeClr val="dk1"/>
                          </a:solidFill>
                        </a:rPr>
                        <a:t>K(B) พื้นฐาน</a:t>
                      </a:r>
                      <a:endParaRPr sz="16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0" u="sng" strike="noStrike" cap="none">
                          <a:solidFill>
                            <a:schemeClr val="dk1"/>
                          </a:solidFill>
                        </a:rPr>
                        <a:t>K(T)เฉพาะทาง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</a:tr>
              <a:tr h="781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</a:rPr>
                        <a:t>Competency ทักษะ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n-US" sz="1600" b="1" u="sng" strike="noStrike" cap="none">
                          <a:solidFill>
                            <a:schemeClr val="dk1"/>
                          </a:solidFill>
                        </a:rPr>
                        <a:t>Cp(B) พื้นฐาน</a:t>
                      </a:r>
                      <a:endParaRPr sz="16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ckwell"/>
                        <a:buNone/>
                      </a:pPr>
                      <a:r>
                        <a:rPr lang="en-US" sz="1400" b="0" u="sng" strike="noStrike" cap="none" dirty="0" err="1">
                          <a:solidFill>
                            <a:schemeClr val="dk1"/>
                          </a:solidFill>
                        </a:rPr>
                        <a:t>Cp</a:t>
                      </a:r>
                      <a:r>
                        <a:rPr lang="en-US" sz="1400" b="0" u="sng" strike="noStrike" cap="none" dirty="0">
                          <a:solidFill>
                            <a:schemeClr val="dk1"/>
                          </a:solidFill>
                        </a:rPr>
                        <a:t>(T)</a:t>
                      </a:r>
                      <a:r>
                        <a:rPr lang="en-US" sz="1600" b="0" u="sng" strike="noStrike" cap="none" dirty="0" err="1">
                          <a:solidFill>
                            <a:schemeClr val="dk1"/>
                          </a:solidFill>
                        </a:rPr>
                        <a:t>เฉพาะทาง</a:t>
                      </a:r>
                      <a:endParaRPr sz="16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1DFDF"/>
                    </a:solidFill>
                  </a:tcPr>
                </a:tc>
              </a:tr>
            </a:tbl>
          </a:graphicData>
        </a:graphic>
      </p:graphicFrame>
      <p:cxnSp>
        <p:nvCxnSpPr>
          <p:cNvPr id="131" name="Google Shape;131;p2"/>
          <p:cNvCxnSpPr/>
          <p:nvPr/>
        </p:nvCxnSpPr>
        <p:spPr>
          <a:xfrm>
            <a:off x="6989304" y="5845136"/>
            <a:ext cx="617298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32" name="Google Shape;1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4299" y="89763"/>
            <a:ext cx="967719" cy="124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8262" y="122384"/>
            <a:ext cx="4356099" cy="250004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"/>
          <p:cNvSpPr txBox="1"/>
          <p:nvPr/>
        </p:nvSpPr>
        <p:spPr>
          <a:xfrm>
            <a:off x="7694749" y="575343"/>
            <a:ext cx="4299612" cy="64633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35" name="Google Shape;135;p2"/>
          <p:cNvCxnSpPr/>
          <p:nvPr/>
        </p:nvCxnSpPr>
        <p:spPr>
          <a:xfrm>
            <a:off x="10000582" y="3848979"/>
            <a:ext cx="0" cy="35334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/>
          <p:nvPr/>
        </p:nvSpPr>
        <p:spPr>
          <a:xfrm>
            <a:off x="2526653" y="864972"/>
            <a:ext cx="8775159" cy="319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r>
              <a:rPr lang="en-US" sz="48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ผู้ได้รับคัดเลือกให้เป็นวิทยากรร่วม</a:t>
            </a:r>
            <a:endParaRPr sz="105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ถือว่ามีคุณสมบัติของบุคลากร</a:t>
            </a:r>
            <a:endParaRPr sz="105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ตามตัวชี้วัดของการประเมินด้วย</a:t>
            </a:r>
            <a:r>
              <a:rPr lang="en-US" sz="4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4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1337094" y="349223"/>
            <a:ext cx="10299940" cy="4093381"/>
          </a:xfrm>
          <a:prstGeom prst="frame">
            <a:avLst>
              <a:gd name="adj1" fmla="val 1630"/>
            </a:avLst>
          </a:prstGeom>
          <a:solidFill>
            <a:schemeClr val="accent1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40" name="Google Shape;340;p20" descr="Human Resource Png - Human Resource Icon Png Clipart - Full Size Clipart  (#977807) - Pin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852" y="2925636"/>
            <a:ext cx="2941246" cy="319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0" descr="How Do You Select Leaders? Is it important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4232" y="4600440"/>
            <a:ext cx="4597878" cy="2102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3"/>
          <p:cNvGrpSpPr/>
          <p:nvPr/>
        </p:nvGrpSpPr>
        <p:grpSpPr>
          <a:xfrm>
            <a:off x="210465" y="179608"/>
            <a:ext cx="11611195" cy="4544632"/>
            <a:chOff x="1012178" y="187190"/>
            <a:chExt cx="6795828" cy="4544632"/>
          </a:xfrm>
        </p:grpSpPr>
        <p:sp>
          <p:nvSpPr>
            <p:cNvPr id="141" name="Google Shape;141;p3"/>
            <p:cNvSpPr/>
            <p:nvPr/>
          </p:nvSpPr>
          <p:spPr>
            <a:xfrm>
              <a:off x="1051432" y="187190"/>
              <a:ext cx="1639879" cy="673706"/>
            </a:xfrm>
            <a:prstGeom prst="rect">
              <a:avLst/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แผนยุทธศาสตร์ 4</a:t>
              </a:r>
              <a:endParaRPr/>
            </a:p>
          </p:txBody>
        </p:sp>
        <p:grpSp>
          <p:nvGrpSpPr>
            <p:cNvPr id="142" name="Google Shape;142;p3"/>
            <p:cNvGrpSpPr/>
            <p:nvPr/>
          </p:nvGrpSpPr>
          <p:grpSpPr>
            <a:xfrm>
              <a:off x="1012178" y="1200112"/>
              <a:ext cx="1663170" cy="1970800"/>
              <a:chOff x="1038239" y="2267353"/>
              <a:chExt cx="1724244" cy="2474871"/>
            </a:xfrm>
          </p:grpSpPr>
          <p:sp>
            <p:nvSpPr>
              <p:cNvPr id="143" name="Google Shape;143;p3"/>
              <p:cNvSpPr/>
              <p:nvPr/>
            </p:nvSpPr>
            <p:spPr>
              <a:xfrm>
                <a:off x="1040463" y="2267353"/>
                <a:ext cx="1722020" cy="947061"/>
              </a:xfrm>
              <a:prstGeom prst="rect">
                <a:avLst/>
              </a:prstGeom>
              <a:solidFill>
                <a:srgbClr val="F6F7B7"/>
              </a:solidFill>
              <a:ln w="28575" cap="flat" cmpd="sng">
                <a:solidFill>
                  <a:srgbClr val="99341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453D2B"/>
                    </a:solidFill>
                    <a:latin typeface="Angsana New"/>
                    <a:ea typeface="Angsana New"/>
                    <a:cs typeface="Angsana New"/>
                    <a:sym typeface="Angsana New"/>
                  </a:rPr>
                  <a:t>แผนพัฒนาโรงเรียน</a:t>
                </a: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1038239" y="3253337"/>
                <a:ext cx="1722020" cy="1488887"/>
              </a:xfrm>
              <a:prstGeom prst="rect">
                <a:avLst/>
              </a:prstGeom>
              <a:solidFill>
                <a:srgbClr val="F6F7B7"/>
              </a:solidFill>
              <a:ln w="28575" cap="flat" cmpd="sng">
                <a:solidFill>
                  <a:srgbClr val="99341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453D2B"/>
                    </a:solidFill>
                    <a:latin typeface="Angsana New"/>
                    <a:ea typeface="Angsana New"/>
                    <a:cs typeface="Angsana New"/>
                    <a:sym typeface="Angsana New"/>
                  </a:rPr>
                  <a:t>ออกแบบ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rgbClr val="453D2B"/>
                    </a:solidFill>
                    <a:latin typeface="Angsana New"/>
                    <a:ea typeface="Angsana New"/>
                    <a:cs typeface="Angsana New"/>
                    <a:sym typeface="Angsana New"/>
                  </a:rPr>
                  <a:t>โครงสร้าง / KRA</a:t>
                </a:r>
                <a:endParaRPr sz="36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endParaRPr>
              </a:p>
            </p:txBody>
          </p:sp>
        </p:grpSp>
        <p:sp>
          <p:nvSpPr>
            <p:cNvPr id="145" name="Google Shape;145;p3"/>
            <p:cNvSpPr/>
            <p:nvPr/>
          </p:nvSpPr>
          <p:spPr>
            <a:xfrm>
              <a:off x="3148296" y="1710739"/>
              <a:ext cx="1350369" cy="742719"/>
            </a:xfrm>
            <a:prstGeom prst="rect">
              <a:avLst/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KRA</a:t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111886" y="2770218"/>
              <a:ext cx="1359334" cy="508175"/>
            </a:xfrm>
            <a:prstGeom prst="rect">
              <a:avLst/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JD</a:t>
              </a:r>
              <a:r>
                <a:rPr lang="en-US" sz="28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 </a:t>
              </a:r>
              <a:r>
                <a:rPr lang="en-US" sz="44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/ </a:t>
              </a:r>
              <a:r>
                <a:rPr lang="en-US" sz="54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JS</a:t>
              </a:r>
              <a:endParaRPr sz="44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940819" y="2355366"/>
              <a:ext cx="1316177" cy="2245149"/>
            </a:xfrm>
            <a:prstGeom prst="rect">
              <a:avLst/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จัดระดับ </a:t>
              </a:r>
              <a:r>
                <a:rPr lang="en-US" sz="1800" b="1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(B), (T)</a:t>
              </a:r>
              <a:endParaRPr sz="18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616582" y="865564"/>
              <a:ext cx="452217" cy="28811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 rot="-5400000">
              <a:off x="4547538" y="2753617"/>
              <a:ext cx="452384" cy="55925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524734" y="2459851"/>
              <a:ext cx="533639" cy="27993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5400000">
              <a:off x="2683130" y="1997946"/>
              <a:ext cx="452384" cy="47223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6445033" y="3259436"/>
              <a:ext cx="1362973" cy="742079"/>
            </a:xfrm>
            <a:prstGeom prst="rect">
              <a:avLst/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Coding </a:t>
              </a:r>
              <a:r>
                <a:rPr lang="en-US" sz="2400" b="1">
                  <a:solidFill>
                    <a:srgbClr val="453D2B"/>
                  </a:solidFill>
                  <a:latin typeface="Angsana New"/>
                  <a:ea typeface="Angsana New"/>
                  <a:cs typeface="Angsana New"/>
                  <a:sym typeface="Angsana New"/>
                </a:rPr>
                <a:t>รหัสวิชา</a:t>
              </a:r>
              <a:endParaRPr sz="36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6893690" y="4001516"/>
              <a:ext cx="465659" cy="730306"/>
            </a:xfrm>
            <a:prstGeom prst="downArrow">
              <a:avLst>
                <a:gd name="adj1" fmla="val 50000"/>
                <a:gd name="adj2" fmla="val 47920"/>
              </a:avLst>
            </a:prstGeom>
            <a:solidFill>
              <a:srgbClr val="F6F7B7"/>
            </a:solidFill>
            <a:ln w="28575" cap="flat" cmpd="sng">
              <a:solidFill>
                <a:srgbClr val="9934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762" y="2051950"/>
            <a:ext cx="2701730" cy="192950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/>
          <p:nvPr/>
        </p:nvSpPr>
        <p:spPr>
          <a:xfrm>
            <a:off x="7957990" y="3835045"/>
            <a:ext cx="321275" cy="2928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9080447" y="4768509"/>
            <a:ext cx="2741213" cy="631379"/>
          </a:xfrm>
          <a:prstGeom prst="rect">
            <a:avLst/>
          </a:prstGeom>
          <a:solidFill>
            <a:srgbClr val="F6F7B7"/>
          </a:solidFill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นำรหัสมาปรุงหลักสูตร</a:t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8047246" y="5673438"/>
            <a:ext cx="3698114" cy="677068"/>
          </a:xfrm>
          <a:prstGeom prst="rect">
            <a:avLst/>
          </a:prstGeom>
          <a:solidFill>
            <a:srgbClr val="F6F7B7"/>
          </a:solidFill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จัดกระบวนการอบรม</a:t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10008973" y="5412015"/>
            <a:ext cx="1363196" cy="21715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6F7B7"/>
          </a:solidFill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4689025" y="6247225"/>
            <a:ext cx="25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สะท้อนผลการพัฒนา</a:t>
            </a:r>
            <a:endParaRPr sz="2000" b="1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6021581" y="2793925"/>
            <a:ext cx="155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แยกประเภท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7571667" y="2614804"/>
            <a:ext cx="3593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C</a:t>
            </a:r>
            <a:endParaRPr sz="1800">
              <a:solidFill>
                <a:srgbClr val="C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7139084" y="3390744"/>
            <a:ext cx="3289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K</a:t>
            </a:r>
            <a:endParaRPr sz="1800">
              <a:solidFill>
                <a:srgbClr val="C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8576783" y="3318274"/>
            <a:ext cx="503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Rockwell"/>
                <a:ea typeface="Rockwell"/>
                <a:cs typeface="Rockwell"/>
                <a:sym typeface="Rockwell"/>
              </a:rPr>
              <a:t>Cp</a:t>
            </a:r>
            <a:endParaRPr sz="1800">
              <a:solidFill>
                <a:srgbClr val="C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3"/>
          <p:cNvSpPr/>
          <p:nvPr/>
        </p:nvSpPr>
        <p:spPr>
          <a:xfrm rot="-7785682">
            <a:off x="9189323" y="3660207"/>
            <a:ext cx="452384" cy="80191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6F7B7"/>
          </a:solidFill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5" name="Google Shape;165;p3"/>
          <p:cNvSpPr/>
          <p:nvPr/>
        </p:nvSpPr>
        <p:spPr>
          <a:xfrm rot="-5400000">
            <a:off x="5007100" y="3751075"/>
            <a:ext cx="3084000" cy="1908300"/>
          </a:xfrm>
          <a:prstGeom prst="uturnArrow">
            <a:avLst>
              <a:gd name="adj1" fmla="val 24146"/>
              <a:gd name="adj2" fmla="val 25000"/>
              <a:gd name="adj3" fmla="val 25000"/>
              <a:gd name="adj4" fmla="val 42896"/>
              <a:gd name="adj5" fmla="val 75000"/>
            </a:avLst>
          </a:prstGeom>
          <a:solidFill>
            <a:schemeClr val="l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6" name="Google Shape;166;p3"/>
          <p:cNvSpPr/>
          <p:nvPr/>
        </p:nvSpPr>
        <p:spPr>
          <a:xfrm rot="5400000">
            <a:off x="6911738" y="5479831"/>
            <a:ext cx="1057365" cy="103513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6F7B7"/>
          </a:solidFill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7" name="Google Shape;167;p3"/>
          <p:cNvSpPr/>
          <p:nvPr/>
        </p:nvSpPr>
        <p:spPr>
          <a:xfrm rot="5400000">
            <a:off x="6409932" y="5820430"/>
            <a:ext cx="324706" cy="305709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8" name="Google Shape;168;p3"/>
          <p:cNvSpPr/>
          <p:nvPr/>
        </p:nvSpPr>
        <p:spPr>
          <a:xfrm rot="7971609">
            <a:off x="5813526" y="5622555"/>
            <a:ext cx="324704" cy="305709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9" name="Google Shape;169;p3"/>
          <p:cNvSpPr/>
          <p:nvPr/>
        </p:nvSpPr>
        <p:spPr>
          <a:xfrm rot="10800000">
            <a:off x="5678989" y="4913258"/>
            <a:ext cx="246087" cy="289200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0" name="Google Shape;170;p3"/>
          <p:cNvSpPr/>
          <p:nvPr/>
        </p:nvSpPr>
        <p:spPr>
          <a:xfrm rot="10800000">
            <a:off x="5660053" y="4061817"/>
            <a:ext cx="246087" cy="289200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6176204" y="3448525"/>
            <a:ext cx="113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สะท้อน</a:t>
            </a:r>
            <a:endParaRPr sz="1800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6767753" y="5777825"/>
            <a:ext cx="155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ประเมินผล</a:t>
            </a:r>
            <a:endParaRPr sz="1800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3" name="Google Shape;173;p3"/>
          <p:cNvPicPr preferRelativeResize="0"/>
          <p:nvPr/>
        </p:nvPicPr>
        <p:blipFill rotWithShape="1">
          <a:blip r:embed="rId4">
            <a:alphaModFix amt="28000"/>
          </a:blip>
          <a:srcRect/>
          <a:stretch/>
        </p:blipFill>
        <p:spPr>
          <a:xfrm>
            <a:off x="1542824" y="4405326"/>
            <a:ext cx="3801682" cy="244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"/>
          <p:cNvPicPr preferRelativeResize="0"/>
          <p:nvPr/>
        </p:nvPicPr>
        <p:blipFill rotWithShape="1">
          <a:blip r:embed="rId4">
            <a:alphaModFix amt="24000"/>
          </a:blip>
          <a:srcRect/>
          <a:stretch/>
        </p:blipFill>
        <p:spPr>
          <a:xfrm>
            <a:off x="6276049" y="-19378"/>
            <a:ext cx="2328744" cy="139238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"/>
          <p:cNvSpPr txBox="1"/>
          <p:nvPr/>
        </p:nvSpPr>
        <p:spPr>
          <a:xfrm>
            <a:off x="8279265" y="380412"/>
            <a:ext cx="23491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B050"/>
                </a:solidFill>
                <a:latin typeface="Rockwell"/>
                <a:ea typeface="Rockwell"/>
                <a:cs typeface="Rockwell"/>
                <a:sym typeface="Rockwell"/>
              </a:rPr>
              <a:t>Roadmap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/>
        </p:nvSpPr>
        <p:spPr>
          <a:xfrm>
            <a:off x="1963952" y="249354"/>
            <a:ext cx="811405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>
                <a:solidFill>
                  <a:srgbClr val="453D2B"/>
                </a:solidFill>
                <a:latin typeface="Angsana New"/>
                <a:ea typeface="Angsana New"/>
                <a:cs typeface="Angsana New"/>
                <a:sym typeface="Angsana New"/>
              </a:rPr>
              <a:t>กำหนด Job Specs ที่ชัดเจนตาม KRA</a:t>
            </a:r>
            <a:endParaRPr sz="4400" b="1" u="sng">
              <a:solidFill>
                <a:srgbClr val="453D2B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160638" y="115610"/>
            <a:ext cx="11850131" cy="6600498"/>
          </a:xfrm>
          <a:prstGeom prst="frame">
            <a:avLst>
              <a:gd name="adj1" fmla="val 912"/>
            </a:avLst>
          </a:prstGeom>
          <a:noFill/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1968011" y="1039934"/>
            <a:ext cx="8137768" cy="70338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ADE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Job spec</a:t>
            </a:r>
            <a:r>
              <a:rPr lang="en-US" sz="28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= </a:t>
            </a:r>
            <a:r>
              <a:rPr lang="en-US" sz="36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เป้าหมายและความต้องการในการพัฒนา</a:t>
            </a:r>
            <a:endParaRPr/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6476" y="735779"/>
            <a:ext cx="7981529" cy="59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"/>
          <p:cNvSpPr txBox="1"/>
          <p:nvPr/>
        </p:nvSpPr>
        <p:spPr>
          <a:xfrm>
            <a:off x="6363126" y="1297925"/>
            <a:ext cx="321857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 </a:t>
            </a:r>
            <a:r>
              <a:rPr lang="en-US" sz="32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charactor</a:t>
            </a:r>
            <a:endParaRPr sz="96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2519318" y="4970602"/>
            <a:ext cx="315721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K</a:t>
            </a:r>
            <a:r>
              <a:rPr lang="en-US" sz="32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 knowledge</a:t>
            </a:r>
            <a:endParaRPr sz="96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7582929" y="4775245"/>
            <a:ext cx="432522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Cp</a:t>
            </a:r>
            <a:r>
              <a:rPr lang="en-US" sz="32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Competency</a:t>
            </a:r>
            <a:endParaRPr sz="96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1619359" y="1533455"/>
            <a:ext cx="247856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แยกแต่ละด้าน</a:t>
            </a:r>
            <a:endParaRPr sz="4000" b="1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8" name="Google Shape;188;p4"/>
          <p:cNvSpPr/>
          <p:nvPr/>
        </p:nvSpPr>
        <p:spPr>
          <a:xfrm rot="-2338806">
            <a:off x="3883451" y="2048087"/>
            <a:ext cx="428943" cy="6233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4097923" y="6309429"/>
            <a:ext cx="45303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นำไปแยกระดับ </a:t>
            </a:r>
            <a:r>
              <a:rPr lang="en-US" sz="2400" i="1">
                <a:solidFill>
                  <a:srgbClr val="7F7F7F"/>
                </a:solidFill>
                <a:latin typeface="Rockwell"/>
                <a:ea typeface="Rockwell"/>
                <a:cs typeface="Rockwell"/>
                <a:sym typeface="Rockwell"/>
              </a:rPr>
              <a:t>Basic</a:t>
            </a:r>
            <a:r>
              <a:rPr lang="en-US" sz="2400" i="1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 / Technical Skill</a:t>
            </a:r>
            <a:endParaRPr sz="2400" i="1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5798821" y="6046049"/>
            <a:ext cx="373513" cy="300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/>
        </p:nvSpPr>
        <p:spPr>
          <a:xfrm>
            <a:off x="921677" y="155178"/>
            <a:ext cx="10207634" cy="18774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2F14C9"/>
                </a:solidFill>
                <a:latin typeface="Rockwell"/>
                <a:ea typeface="Rockwell"/>
                <a:cs typeface="Rockwell"/>
                <a:sym typeface="Rockwell"/>
              </a:rPr>
              <a:t>                 </a:t>
            </a:r>
            <a:r>
              <a:rPr lang="en-US" sz="4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แยกประเภทของ Spec เป็น</a:t>
            </a:r>
            <a:endParaRPr sz="4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พื้นฐาน (B=</a:t>
            </a:r>
            <a:r>
              <a:rPr lang="en-US" sz="3600" b="1" u="sng">
                <a:solidFill>
                  <a:srgbClr val="A5A5A5"/>
                </a:solidFill>
                <a:latin typeface="Rockwell"/>
                <a:ea typeface="Rockwell"/>
                <a:cs typeface="Rockwell"/>
                <a:sym typeface="Rockwell"/>
              </a:rPr>
              <a:t>Basic</a:t>
            </a:r>
            <a:r>
              <a:rPr lang="en-US" sz="36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) </a:t>
            </a:r>
            <a:endParaRPr sz="36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และ เฉพาะทาง (T=</a:t>
            </a:r>
            <a:r>
              <a:rPr lang="en-US" sz="3600" b="1" u="sng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Technical</a:t>
            </a:r>
            <a:r>
              <a:rPr lang="en-US" sz="36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หรือ Specific Skill)</a:t>
            </a:r>
            <a:endParaRPr sz="36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25114" y="115610"/>
            <a:ext cx="11235962" cy="4988575"/>
          </a:xfrm>
          <a:prstGeom prst="frame">
            <a:avLst>
              <a:gd name="adj1" fmla="val 912"/>
            </a:avLst>
          </a:prstGeom>
          <a:noFill/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198" name="Google Shape;198;p5"/>
          <p:cNvGraphicFramePr/>
          <p:nvPr/>
        </p:nvGraphicFramePr>
        <p:xfrm>
          <a:off x="898769" y="2217615"/>
          <a:ext cx="10222625" cy="3895121"/>
        </p:xfrm>
        <a:graphic>
          <a:graphicData uri="http://schemas.openxmlformats.org/drawingml/2006/table">
            <a:tbl>
              <a:tblPr firstRow="1" bandRow="1">
                <a:noFill/>
                <a:tableStyleId>{D99A3950-9AEA-4429-9D5F-2E395706CE94}</a:tableStyleId>
              </a:tblPr>
              <a:tblGrid>
                <a:gridCol w="4347000"/>
                <a:gridCol w="3038800"/>
                <a:gridCol w="28368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Character? นิสัย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C(</a:t>
                      </a:r>
                      <a:r>
                        <a:rPr lang="en-US" sz="3600" b="0" u="sng" strike="noStrike" cap="none">
                          <a:solidFill>
                            <a:srgbClr val="A5A5A5"/>
                          </a:solidFill>
                        </a:rPr>
                        <a:t>B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 พื้นฐาน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Knowledge? </a:t>
                      </a: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  <a:latin typeface="JasmineUPC"/>
                          <a:ea typeface="JasmineUPC"/>
                          <a:cs typeface="JasmineUPC"/>
                          <a:sym typeface="JasmineUPC"/>
                        </a:rPr>
                        <a:t>ความร</a:t>
                      </a: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ู้</a:t>
                      </a:r>
                      <a:endParaRPr sz="3600" b="0" u="none" strike="noStrike" cap="none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K(</a:t>
                      </a:r>
                      <a:r>
                        <a:rPr lang="en-US" sz="3600" b="0" u="sng" strike="noStrike" cap="none">
                          <a:solidFill>
                            <a:srgbClr val="A5A5A5"/>
                          </a:solidFill>
                        </a:rPr>
                        <a:t>B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 พื้นฐาน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K(</a:t>
                      </a:r>
                      <a:r>
                        <a:rPr lang="en-US" sz="3600" b="0" u="sng" strike="noStrike" cap="none">
                          <a:solidFill>
                            <a:schemeClr val="accent1"/>
                          </a:solidFill>
                        </a:rPr>
                        <a:t>T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)เฉพาะทาง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Competency ทักษะ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Cp(</a:t>
                      </a:r>
                      <a:r>
                        <a:rPr lang="en-US" sz="3600" b="0" u="sng" strike="noStrike" cap="none">
                          <a:solidFill>
                            <a:srgbClr val="A5A5A5"/>
                          </a:solidFill>
                        </a:rPr>
                        <a:t>B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 พื้นฐาน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Cp(</a:t>
                      </a:r>
                      <a:r>
                        <a:rPr lang="en-US" sz="3600" b="0" u="sng" strike="noStrike" cap="none">
                          <a:solidFill>
                            <a:schemeClr val="accent1"/>
                          </a:solidFill>
                        </a:rPr>
                        <a:t>T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)เฉพาะทาง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199" name="Google Shape;199;p5"/>
          <p:cNvSpPr/>
          <p:nvPr/>
        </p:nvSpPr>
        <p:spPr>
          <a:xfrm rot="-5400000">
            <a:off x="308927" y="53826"/>
            <a:ext cx="691978" cy="81554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9864817" y="5179578"/>
            <a:ext cx="691978" cy="81554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6766561" y="5890621"/>
            <a:ext cx="4894216" cy="86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นำไปใส่รหัสตามกลุ่ม</a:t>
            </a:r>
            <a:r>
              <a:rPr lang="en-US" sz="3600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 Job</a:t>
            </a:r>
            <a:endParaRPr sz="3600" dirty="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6"/>
          <p:cNvGraphicFramePr/>
          <p:nvPr/>
        </p:nvGraphicFramePr>
        <p:xfrm>
          <a:off x="207032" y="370938"/>
          <a:ext cx="4882550" cy="6172140"/>
        </p:xfrm>
        <a:graphic>
          <a:graphicData uri="http://schemas.openxmlformats.org/drawingml/2006/table">
            <a:tbl>
              <a:tblPr>
                <a:noFill/>
                <a:tableStyleId>{135A2D90-AF69-4AC7-A685-3D4C35836978}</a:tableStyleId>
              </a:tblPr>
              <a:tblGrid>
                <a:gridCol w="668625"/>
                <a:gridCol w="4213925"/>
              </a:tblGrid>
              <a:tr h="4173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ความหมายรหัสวิชา 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b">
                    <a:solidFill>
                      <a:srgbClr val="ECE7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11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C(B)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Basic Character คุณลักษณะขั้นพื้นฐาน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k(B)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Basic Knowledge ความรู้ขั้นพื้นฐาน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k(T)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Technical Knowledge ความรู้เฉพาะทาง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97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CP(B)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Basic Competency ทักษะขั้นพื้นฐาน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422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Cp(T)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Technical  Competency ทักษะเฉพาะทาง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840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รหัสตัวเลขรายวิชา (หลักที่ 1)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b">
                    <a:solidFill>
                      <a:srgbClr val="ECE7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4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0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รหัสวิชาไม่ขึ้นอยู่กับสังกัดงานใด (สามารถเรียนร่วมได้)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73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รหัสวิชาสำหรับครูผู้สอน (การศึกษาขั้นพื้นฐาน)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รหัสวิชาสำหรับบุคลากรทางการศึกษา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3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รหัสวิชาสำหรับครู/บุคลากรทางการศึกษาฝ่ายปฐมวัย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446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รหัสตัวเลขรายวิชา (หลักที่ 2)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b">
                    <a:solidFill>
                      <a:srgbClr val="ECE7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รายวิชาที่ 1 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รายวิชาที่ 2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3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รายวิชาที่ 3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  <a:tr h="3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4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6900" marR="6900" marT="6900" marB="0" anchor="b">
                    <a:solidFill>
                      <a:srgbClr val="E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รายวิชาที่ 4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6900" marR="6900" marT="6900" marB="0" anchor="ctr">
                    <a:solidFill>
                      <a:srgbClr val="E8E6E6"/>
                    </a:solidFill>
                  </a:tcPr>
                </a:tc>
              </a:tr>
            </a:tbl>
          </a:graphicData>
        </a:graphic>
      </p:graphicFrame>
      <p:pic>
        <p:nvPicPr>
          <p:cNvPr id="207" name="Google Shape;2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8750" y="377315"/>
            <a:ext cx="6831582" cy="476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 descr="ยินดีต้อนรับเข้าสู่เขตสุขภาพที่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0590" y="4390846"/>
            <a:ext cx="3658734" cy="183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/>
          <p:nvPr/>
        </p:nvSpPr>
        <p:spPr>
          <a:xfrm>
            <a:off x="939341" y="335548"/>
            <a:ext cx="10211647" cy="769441"/>
          </a:xfrm>
          <a:prstGeom prst="rect">
            <a:avLst/>
          </a:prstGeom>
          <a:solidFill>
            <a:srgbClr val="E7DCDC"/>
          </a:solidFill>
          <a:ln w="9525" cap="flat" cmpd="sng">
            <a:solidFill>
              <a:srgbClr val="F4CC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ใส่รหัสเนื้อหาตาม Job เพื่อนำไปประกอบหลักสูตร</a:t>
            </a:r>
            <a:endParaRPr/>
          </a:p>
        </p:txBody>
      </p:sp>
      <p:sp>
        <p:nvSpPr>
          <p:cNvPr id="215" name="Google Shape;215;p7"/>
          <p:cNvSpPr txBox="1"/>
          <p:nvPr/>
        </p:nvSpPr>
        <p:spPr>
          <a:xfrm>
            <a:off x="2043648" y="1446191"/>
            <a:ext cx="7693019" cy="70788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ชื่อหน่วยงาน 01 (KRA &gt; Job 01)</a:t>
            </a:r>
            <a:endParaRPr sz="4000" b="1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593498" y="76533"/>
            <a:ext cx="11187116" cy="6600498"/>
          </a:xfrm>
          <a:prstGeom prst="frame">
            <a:avLst>
              <a:gd name="adj1" fmla="val 912"/>
            </a:avLst>
          </a:prstGeom>
          <a:noFill/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17" name="Google Shape;217;p7"/>
          <p:cNvCxnSpPr/>
          <p:nvPr/>
        </p:nvCxnSpPr>
        <p:spPr>
          <a:xfrm>
            <a:off x="6144887" y="1110725"/>
            <a:ext cx="0" cy="350585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218" name="Google Shape;218;p7"/>
          <p:cNvGraphicFramePr/>
          <p:nvPr/>
        </p:nvGraphicFramePr>
        <p:xfrm>
          <a:off x="908539" y="2354384"/>
          <a:ext cx="10222625" cy="3127089"/>
        </p:xfrm>
        <a:graphic>
          <a:graphicData uri="http://schemas.openxmlformats.org/drawingml/2006/table">
            <a:tbl>
              <a:tblPr firstRow="1" bandRow="1">
                <a:noFill/>
                <a:tableStyleId>{D99A3950-9AEA-4429-9D5F-2E395706CE94}</a:tableStyleId>
              </a:tblPr>
              <a:tblGrid>
                <a:gridCol w="4347000"/>
                <a:gridCol w="3038800"/>
                <a:gridCol w="2836825"/>
              </a:tblGrid>
              <a:tr h="73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Character? นิสัย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C(</a:t>
                      </a:r>
                      <a:r>
                        <a:rPr lang="en-US" sz="3600" b="0" u="sng" strike="noStrike" cap="none">
                          <a:solidFill>
                            <a:srgbClr val="A5A5A5"/>
                          </a:solidFill>
                        </a:rPr>
                        <a:t>B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)01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57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Knowledge? </a:t>
                      </a: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  <a:latin typeface="JasmineUPC"/>
                          <a:ea typeface="JasmineUPC"/>
                          <a:cs typeface="JasmineUPC"/>
                          <a:sym typeface="JasmineUPC"/>
                        </a:rPr>
                        <a:t>ความร</a:t>
                      </a: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ู้</a:t>
                      </a:r>
                      <a:endParaRPr sz="3600" b="0" u="none" strike="noStrike" cap="none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K(</a:t>
                      </a:r>
                      <a:r>
                        <a:rPr lang="en-US" sz="3600" b="0" u="sng" strike="noStrike" cap="none">
                          <a:solidFill>
                            <a:srgbClr val="A5A5A5"/>
                          </a:solidFill>
                        </a:rPr>
                        <a:t>B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)01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K(</a:t>
                      </a:r>
                      <a:r>
                        <a:rPr lang="en-US" sz="3600" b="0" u="sng" strike="noStrike" cap="none">
                          <a:solidFill>
                            <a:schemeClr val="accent1"/>
                          </a:solidFill>
                        </a:rPr>
                        <a:t>T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)01</a:t>
                      </a:r>
                      <a:endParaRPr sz="3600" b="0" u="sng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57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none" strike="noStrike" cap="none">
                          <a:solidFill>
                            <a:schemeClr val="dk1"/>
                          </a:solidFill>
                        </a:rPr>
                        <a:t>Competency ทักษะ</a:t>
                      </a:r>
                      <a:endParaRPr sz="3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CP(</a:t>
                      </a:r>
                      <a:r>
                        <a:rPr lang="en-US" sz="3600" b="0" u="sng" strike="noStrike" cap="none">
                          <a:solidFill>
                            <a:srgbClr val="A5A5A5"/>
                          </a:solidFill>
                        </a:rPr>
                        <a:t>B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)01</a:t>
                      </a:r>
                      <a:endParaRPr sz="3600" b="0" u="sng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Rockwell"/>
                        <a:buNone/>
                      </a:pP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CP(</a:t>
                      </a:r>
                      <a:r>
                        <a:rPr lang="en-US" sz="3600" b="0" u="sng" strike="noStrike" cap="none">
                          <a:solidFill>
                            <a:schemeClr val="accent1"/>
                          </a:solidFill>
                        </a:rPr>
                        <a:t>T</a:t>
                      </a:r>
                      <a:r>
                        <a:rPr lang="en-US" sz="3600" b="0" u="sng" strike="noStrike" cap="none">
                          <a:solidFill>
                            <a:schemeClr val="dk1"/>
                          </a:solidFill>
                        </a:rPr>
                        <a:t>)01</a:t>
                      </a:r>
                      <a:endParaRPr sz="3600" b="0" u="sng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219" name="Google Shape;219;p7"/>
          <p:cNvSpPr txBox="1"/>
          <p:nvPr/>
        </p:nvSpPr>
        <p:spPr>
          <a:xfrm>
            <a:off x="2221459" y="6077128"/>
            <a:ext cx="9559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* Basic (B) </a:t>
            </a:r>
            <a:r>
              <a:rPr lang="en-US" sz="2400" i="1">
                <a:solidFill>
                  <a:srgbClr val="9E3611"/>
                </a:solidFill>
                <a:latin typeface="Rockwell"/>
                <a:ea typeface="Rockwell"/>
                <a:cs typeface="Rockwell"/>
                <a:sym typeface="Rockwell"/>
              </a:rPr>
              <a:t>นำเอา Requirements พื้นฐานทั้งหมดที่มูลนิธิฯ กำหนดตัวชี้วัดบุคลากรทุกคนมาใส่</a:t>
            </a:r>
            <a:endParaRPr sz="2400" i="1">
              <a:solidFill>
                <a:srgbClr val="9E361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8"/>
          <p:cNvGraphicFramePr/>
          <p:nvPr/>
        </p:nvGraphicFramePr>
        <p:xfrm>
          <a:off x="406879" y="1197874"/>
          <a:ext cx="11343775" cy="5054600"/>
        </p:xfrm>
        <a:graphic>
          <a:graphicData uri="http://schemas.openxmlformats.org/drawingml/2006/table">
            <a:tbl>
              <a:tblPr>
                <a:noFill/>
                <a:tableStyleId>{135A2D90-AF69-4AC7-A685-3D4C35836978}</a:tableStyleId>
              </a:tblPr>
              <a:tblGrid>
                <a:gridCol w="414075"/>
                <a:gridCol w="6308150"/>
                <a:gridCol w="1484500"/>
                <a:gridCol w="1568525"/>
                <a:gridCol w="1568525"/>
              </a:tblGrid>
              <a:tr h="328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ที่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CKC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Code of Requirements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915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Code of Character </a:t>
                      </a:r>
                      <a:b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</a:br>
                      <a: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requirements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Code of knowledge </a:t>
                      </a:r>
                      <a:b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</a:br>
                      <a: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requirements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Code of competency</a:t>
                      </a:r>
                      <a:b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</a:br>
                      <a:r>
                        <a:rPr lang="en-US" sz="18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 requirements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</a:tr>
              <a:tr h="414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1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ความรู้เกี่ยวกับจรรยาบรรณวิชาชีพครู 5 ด้าน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C(B) 01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</a:tr>
              <a:tr h="47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สามารถปฏิบัติตนตามกรอบมาตรฐานจรรยาบรรณวิชาชีพครู 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Cp(B)01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</a:tr>
              <a:tr h="328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ความรู้เกี่ยวกับประวัติและจิตตารมณ์ของนักบุญหลุยส์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C(B) 02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</a:tr>
              <a:tr h="59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4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สามารถปฏิบัติตนในการปฏิบัติหน้าที่ที่รับผิดชอบตามแนวทางวิถีจิตนักบุญหลุยส์  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Cp(B)02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</a:tr>
              <a:tr h="31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ความเสียสละเพื่อผู้อื่น (จิตตารมณ์ นักบุญหลุยส์)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C(B) 03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</a:tr>
              <a:tr h="566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6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สามารถปฏิบัติงานในหน้าที่และนอกเหนือจากหน้าที่เพื่อมุ่งประโยชน์ส่วนรวม 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Cp(B)03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</a:tr>
              <a:tr h="47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7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ความจงรักภักดีต่อ คณะภราดา องค์กร โรงเรียน และมูลนิธิฯ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K(B)01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</a:tr>
              <a:tr h="55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8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สามารถกำหนดเป้าหมายการพัฒนางาน และปฏิบัติงานตามเป้าหมายที่ตั้งไว้จนบรรลุผลสำเร็จ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Cp(B)04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800" marR="7800" marT="7800" marB="0" anchor="ctr"/>
                </a:tc>
              </a:tr>
            </a:tbl>
          </a:graphicData>
        </a:graphic>
      </p:graphicFrame>
      <p:sp>
        <p:nvSpPr>
          <p:cNvPr id="225" name="Google Shape;225;p8"/>
          <p:cNvSpPr txBox="1"/>
          <p:nvPr/>
        </p:nvSpPr>
        <p:spPr>
          <a:xfrm>
            <a:off x="97766" y="189706"/>
            <a:ext cx="11961962" cy="769441"/>
          </a:xfrm>
          <a:prstGeom prst="rect">
            <a:avLst/>
          </a:prstGeom>
          <a:solidFill>
            <a:srgbClr val="E7DCDC"/>
          </a:solidFill>
          <a:ln w="9525" cap="flat" cmpd="sng">
            <a:solidFill>
              <a:srgbClr val="F4CC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(ตัวอย่าง)การใส่รหัสเนื้อหาตาม Job เพื่อนำไปประกอบหลักสูตร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 txBox="1"/>
          <p:nvPr/>
        </p:nvSpPr>
        <p:spPr>
          <a:xfrm>
            <a:off x="203443" y="195615"/>
            <a:ext cx="1037772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รายละเอียดและขั้นตอนการนำรหัสเนื้อหามาจัดหลักสูตร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203442" y="1037773"/>
            <a:ext cx="7239749" cy="55399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D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1. กำหนด Job Specs ที่ชัดเจนตาม KRA</a:t>
            </a:r>
            <a:endParaRPr sz="3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73572" y="115610"/>
            <a:ext cx="12044857" cy="6600498"/>
          </a:xfrm>
          <a:prstGeom prst="frame">
            <a:avLst>
              <a:gd name="adj1" fmla="val 912"/>
            </a:avLst>
          </a:prstGeom>
          <a:noFill/>
          <a:ln w="952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33" name="Google Shape;233;p9"/>
          <p:cNvCxnSpPr/>
          <p:nvPr/>
        </p:nvCxnSpPr>
        <p:spPr>
          <a:xfrm>
            <a:off x="2523193" y="692864"/>
            <a:ext cx="0" cy="448277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4" name="Google Shape;234;p9"/>
          <p:cNvSpPr txBox="1"/>
          <p:nvPr/>
        </p:nvSpPr>
        <p:spPr>
          <a:xfrm>
            <a:off x="203443" y="1760227"/>
            <a:ext cx="7862256" cy="147732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D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2. แยกระดับของ Spec เป็น</a:t>
            </a:r>
            <a:endParaRPr sz="3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พื้นฐาน (</a:t>
            </a:r>
            <a:r>
              <a:rPr lang="en-US" sz="3000" b="1" u="sng">
                <a:solidFill>
                  <a:srgbClr val="A5A5A5"/>
                </a:solidFill>
                <a:latin typeface="Rockwell"/>
                <a:ea typeface="Rockwell"/>
                <a:cs typeface="Rockwell"/>
                <a:sym typeface="Rockwell"/>
              </a:rPr>
              <a:t>B</a:t>
            </a: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=Basic) </a:t>
            </a:r>
            <a:endParaRPr sz="3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และ เฉพาะทาง (</a:t>
            </a:r>
            <a:r>
              <a:rPr lang="en-US" sz="3000" b="1" u="sng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</a:t>
            </a: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=</a:t>
            </a:r>
            <a:r>
              <a:rPr lang="en-US" sz="3000" b="1" u="sng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Technical</a:t>
            </a: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 หรือ Specific Skill)</a:t>
            </a:r>
            <a:endParaRPr sz="3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203442" y="3535997"/>
            <a:ext cx="7129011" cy="58477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D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3.</a:t>
            </a:r>
            <a:r>
              <a:rPr lang="en-US" sz="32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ใส่รหัสเนื้อหาตาม Job เพื่อนำไปประกอบหลักสูตร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263828" y="4434567"/>
            <a:ext cx="6145599" cy="101566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D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4. นำหลักสูตรไป Implement โดยเครื่องมือ FSGHRD Methodology</a:t>
            </a:r>
            <a:endParaRPr sz="3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263828" y="5591534"/>
            <a:ext cx="6145599" cy="1015663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E1DF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>
                <a:solidFill>
                  <a:srgbClr val="453D2B"/>
                </a:solidFill>
                <a:latin typeface="Rockwell"/>
                <a:ea typeface="Rockwell"/>
                <a:cs typeface="Rockwell"/>
                <a:sym typeface="Rockwell"/>
              </a:rPr>
              <a:t>5. ทำความรู้จักและเข้าใจ FSGHRD Methodology (PLC ที่เป็นรูปธรรม)</a:t>
            </a:r>
            <a:endParaRPr sz="3000" b="1" u="sng">
              <a:solidFill>
                <a:srgbClr val="453D2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38" name="Google Shape;238;p9"/>
          <p:cNvCxnSpPr/>
          <p:nvPr/>
        </p:nvCxnSpPr>
        <p:spPr>
          <a:xfrm flipH="1">
            <a:off x="2522662" y="1441960"/>
            <a:ext cx="531" cy="38684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9" name="Google Shape;239;p9"/>
          <p:cNvCxnSpPr/>
          <p:nvPr/>
        </p:nvCxnSpPr>
        <p:spPr>
          <a:xfrm>
            <a:off x="2523193" y="3182508"/>
            <a:ext cx="0" cy="40588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0" name="Google Shape;240;p9"/>
          <p:cNvCxnSpPr/>
          <p:nvPr/>
        </p:nvCxnSpPr>
        <p:spPr>
          <a:xfrm flipH="1">
            <a:off x="2516258" y="4143665"/>
            <a:ext cx="531" cy="40986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1" name="Google Shape;241;p9"/>
          <p:cNvCxnSpPr/>
          <p:nvPr/>
        </p:nvCxnSpPr>
        <p:spPr>
          <a:xfrm flipH="1">
            <a:off x="2517851" y="5381410"/>
            <a:ext cx="4811" cy="42024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graphicFrame>
        <p:nvGraphicFramePr>
          <p:cNvPr id="242" name="Google Shape;242;p9"/>
          <p:cNvGraphicFramePr/>
          <p:nvPr/>
        </p:nvGraphicFramePr>
        <p:xfrm>
          <a:off x="8143336" y="928230"/>
          <a:ext cx="3888825" cy="5671960"/>
        </p:xfrm>
        <a:graphic>
          <a:graphicData uri="http://schemas.openxmlformats.org/drawingml/2006/table">
            <a:tbl>
              <a:tblPr>
                <a:noFill/>
                <a:tableStyleId>{135A2D90-AF69-4AC7-A685-3D4C35836978}</a:tableStyleId>
              </a:tblPr>
              <a:tblGrid>
                <a:gridCol w="2743200"/>
                <a:gridCol w="1145625"/>
              </a:tblGrid>
              <a:tr h="48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ด้านคุณลักษณะ ความรู้ ขั้นพื้นฐานทุกสายงาน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ctr">
                    <a:solidFill>
                      <a:srgbClr val="D7D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ngsana New"/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22 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ctr">
                    <a:solidFill>
                      <a:srgbClr val="D7D0C0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C(B)01-03 =  3 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K(B)01-08 = 8 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Cp(B)01-011 = 11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ด้านความรู้ ทักษะขั้นพื้นฐานสำหรับครูผู้สอน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ngsana New"/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8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 รหัสวิชา</a:t>
                      </a: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K(B)11-14 = 4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Cp(B)11-14 = 4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ด้านความรู้ ทักษะ เฉพาะทาง ครูผู้สอน 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ngsana New"/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54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 รหัสวิชา</a:t>
                      </a: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K(T)11-127 = 27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Cp(T)11-127 = 27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ด้านความรู้ ทักษะ เฉพาะทาง </a:t>
                      </a:r>
                      <a:endParaRPr sz="1600" u="none" strike="noStrike" cap="none"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บุคลากรทางการศึกษา 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endParaRPr sz="1600" u="none" strike="noStrike" cap="none"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ngsana New"/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98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>
                    <a:solidFill>
                      <a:srgbClr val="D7D0C0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K(T)21-249 = 49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Cp(T)21-249 = 49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ด้านความรู้ ทักษะ เฉพาะทางครู/ </a:t>
                      </a:r>
                      <a:endParaRPr sz="1600" u="none" strike="noStrike" cap="none"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บุคลากรทางการศึกษา ฝ่ายปฐมวัย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ngsana New"/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34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 รหัสวิชา</a:t>
                      </a: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ctr">
                    <a:solidFill>
                      <a:srgbClr val="D7D0C0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K(T)31-317 = 17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Cp(T)31-318 = 17 รหัสวิชา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F2F2F2"/>
                    </a:solidFill>
                  </a:tcPr>
                </a:tc>
              </a:tr>
              <a:tr h="25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รวมรหัสวิชา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ngsana New"/>
                          <a:ea typeface="Angsana New"/>
                          <a:cs typeface="Angsana New"/>
                          <a:sym typeface="Angsana New"/>
                        </a:rPr>
                        <a:t>216 รหัสวิชา</a:t>
                      </a:r>
                      <a:endParaRPr sz="2000" b="0" i="0" u="none" strike="noStrike" cap="none">
                        <a:solidFill>
                          <a:srgbClr val="000000"/>
                        </a:solidFill>
                        <a:latin typeface="Angsana New"/>
                        <a:ea typeface="Angsana New"/>
                        <a:cs typeface="Angsana New"/>
                        <a:sym typeface="Angsana New"/>
                      </a:endParaRPr>
                    </a:p>
                  </a:txBody>
                  <a:tcPr marL="7600" marR="7600" marT="7600" marB="0" anchor="b">
                    <a:solidFill>
                      <a:srgbClr val="D7D0C0"/>
                    </a:solidFill>
                  </a:tcPr>
                </a:tc>
              </a:tr>
            </a:tbl>
          </a:graphicData>
        </a:graphic>
      </p:graphicFrame>
      <p:sp>
        <p:nvSpPr>
          <p:cNvPr id="243" name="Google Shape;243;p9"/>
          <p:cNvSpPr txBox="1"/>
          <p:nvPr/>
        </p:nvSpPr>
        <p:spPr>
          <a:xfrm>
            <a:off x="10877909" y="6246491"/>
            <a:ext cx="1155940" cy="369332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1522</Words>
  <Application>Microsoft Office PowerPoint</Application>
  <PresentationFormat>แบบจอกว้าง</PresentationFormat>
  <Paragraphs>580</Paragraphs>
  <Slides>20</Slides>
  <Notes>20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8" baseType="lpstr">
      <vt:lpstr>Rockwell</vt:lpstr>
      <vt:lpstr>Sarabun</vt:lpstr>
      <vt:lpstr>Angsana New</vt:lpstr>
      <vt:lpstr>Calibri</vt:lpstr>
      <vt:lpstr>JasmineUPC</vt:lpstr>
      <vt:lpstr>Arial</vt:lpstr>
      <vt:lpstr>Noto Sans Symbols</vt:lpstr>
      <vt:lpstr>Wood Type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การจัด METHODOLOGY ให้บรรลุ JOB SPECS (CKCP)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Supanun KH</dc:creator>
  <cp:lastModifiedBy>DELL</cp:lastModifiedBy>
  <cp:revision>1</cp:revision>
  <dcterms:created xsi:type="dcterms:W3CDTF">2021-01-19T01:45:51Z</dcterms:created>
  <dcterms:modified xsi:type="dcterms:W3CDTF">2021-10-04T07:20:45Z</dcterms:modified>
</cp:coreProperties>
</file>